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2"/>
  </p:notesMasterIdLst>
  <p:sldIdLst>
    <p:sldId id="595" r:id="rId5"/>
    <p:sldId id="597" r:id="rId6"/>
    <p:sldId id="598" r:id="rId7"/>
    <p:sldId id="599" r:id="rId8"/>
    <p:sldId id="578" r:id="rId9"/>
    <p:sldId id="568" r:id="rId10"/>
    <p:sldId id="604" r:id="rId11"/>
    <p:sldId id="605" r:id="rId12"/>
    <p:sldId id="606" r:id="rId13"/>
    <p:sldId id="607" r:id="rId14"/>
    <p:sldId id="608" r:id="rId15"/>
    <p:sldId id="609" r:id="rId16"/>
    <p:sldId id="610" r:id="rId17"/>
    <p:sldId id="611" r:id="rId18"/>
    <p:sldId id="612" r:id="rId19"/>
    <p:sldId id="284" r:id="rId20"/>
    <p:sldId id="601" r:id="rId21"/>
    <p:sldId id="616" r:id="rId22"/>
    <p:sldId id="600" r:id="rId23"/>
    <p:sldId id="274" r:id="rId24"/>
    <p:sldId id="602" r:id="rId25"/>
    <p:sldId id="613" r:id="rId26"/>
    <p:sldId id="286" r:id="rId27"/>
    <p:sldId id="287" r:id="rId28"/>
    <p:sldId id="288" r:id="rId29"/>
    <p:sldId id="614" r:id="rId30"/>
    <p:sldId id="61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qui Stone" initials="JS" lastIdx="80" clrIdx="0">
    <p:extLst>
      <p:ext uri="{19B8F6BF-5375-455C-9EA6-DF929625EA0E}">
        <p15:presenceInfo xmlns:p15="http://schemas.microsoft.com/office/powerpoint/2012/main" userId="Jacqui Ston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7295"/>
    <a:srgbClr val="007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250A80-E415-F54F-98AE-723AEA70C9D0}" v="1" dt="2021-12-02T04:51:40.8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7"/>
    <p:restoredTop sz="94708"/>
  </p:normalViewPr>
  <p:slideViewPr>
    <p:cSldViewPr snapToGrid="0">
      <p:cViewPr varScale="1">
        <p:scale>
          <a:sx n="118" d="100"/>
          <a:sy n="118" d="100"/>
        </p:scale>
        <p:origin x="19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tkins, Sarah" userId="f3ed7342-e7ef-4013-b46f-ad639f56d71b" providerId="ADAL" clId="{B7250A80-E415-F54F-98AE-723AEA70C9D0}"/>
    <pc:docChg chg="undo custSel modSld">
      <pc:chgData name="Atkins, Sarah" userId="f3ed7342-e7ef-4013-b46f-ad639f56d71b" providerId="ADAL" clId="{B7250A80-E415-F54F-98AE-723AEA70C9D0}" dt="2021-12-03T03:39:25.638" v="26" actId="478"/>
      <pc:docMkLst>
        <pc:docMk/>
      </pc:docMkLst>
      <pc:sldChg chg="modSp mod">
        <pc:chgData name="Atkins, Sarah" userId="f3ed7342-e7ef-4013-b46f-ad639f56d71b" providerId="ADAL" clId="{B7250A80-E415-F54F-98AE-723AEA70C9D0}" dt="2021-12-03T03:36:10.724" v="18" actId="20577"/>
        <pc:sldMkLst>
          <pc:docMk/>
          <pc:sldMk cId="3099018964" sldId="286"/>
        </pc:sldMkLst>
        <pc:spChg chg="mod">
          <ac:chgData name="Atkins, Sarah" userId="f3ed7342-e7ef-4013-b46f-ad639f56d71b" providerId="ADAL" clId="{B7250A80-E415-F54F-98AE-723AEA70C9D0}" dt="2021-12-03T03:36:10.724" v="18" actId="20577"/>
          <ac:spMkLst>
            <pc:docMk/>
            <pc:sldMk cId="3099018964" sldId="286"/>
            <ac:spMk id="3" creationId="{7BACC84A-2F88-004D-B7E8-880C2C7677C8}"/>
          </ac:spMkLst>
        </pc:spChg>
      </pc:sldChg>
      <pc:sldChg chg="delSp mod">
        <pc:chgData name="Atkins, Sarah" userId="f3ed7342-e7ef-4013-b46f-ad639f56d71b" providerId="ADAL" clId="{B7250A80-E415-F54F-98AE-723AEA70C9D0}" dt="2021-12-03T03:39:25.638" v="26" actId="478"/>
        <pc:sldMkLst>
          <pc:docMk/>
          <pc:sldMk cId="937078492" sldId="287"/>
        </pc:sldMkLst>
        <pc:spChg chg="del">
          <ac:chgData name="Atkins, Sarah" userId="f3ed7342-e7ef-4013-b46f-ad639f56d71b" providerId="ADAL" clId="{B7250A80-E415-F54F-98AE-723AEA70C9D0}" dt="2021-12-03T03:39:24.775" v="25" actId="478"/>
          <ac:spMkLst>
            <pc:docMk/>
            <pc:sldMk cId="937078492" sldId="287"/>
            <ac:spMk id="10" creationId="{2EF77D4D-1FBC-2347-BB91-CED6CA9FCA18}"/>
          </ac:spMkLst>
        </pc:spChg>
        <pc:picChg chg="del">
          <ac:chgData name="Atkins, Sarah" userId="f3ed7342-e7ef-4013-b46f-ad639f56d71b" providerId="ADAL" clId="{B7250A80-E415-F54F-98AE-723AEA70C9D0}" dt="2021-12-03T03:39:25.638" v="26" actId="478"/>
          <ac:picMkLst>
            <pc:docMk/>
            <pc:sldMk cId="937078492" sldId="287"/>
            <ac:picMk id="13" creationId="{BB017D2B-BAB6-4745-8EC0-372F8CEEB17F}"/>
          </ac:picMkLst>
        </pc:picChg>
      </pc:sldChg>
      <pc:sldChg chg="delSp mod">
        <pc:chgData name="Atkins, Sarah" userId="f3ed7342-e7ef-4013-b46f-ad639f56d71b" providerId="ADAL" clId="{B7250A80-E415-F54F-98AE-723AEA70C9D0}" dt="2021-12-03T03:39:20.921" v="24" actId="478"/>
        <pc:sldMkLst>
          <pc:docMk/>
          <pc:sldMk cId="1082025802" sldId="288"/>
        </pc:sldMkLst>
        <pc:spChg chg="del">
          <ac:chgData name="Atkins, Sarah" userId="f3ed7342-e7ef-4013-b46f-ad639f56d71b" providerId="ADAL" clId="{B7250A80-E415-F54F-98AE-723AEA70C9D0}" dt="2021-12-03T03:39:20.081" v="23" actId="478"/>
          <ac:spMkLst>
            <pc:docMk/>
            <pc:sldMk cId="1082025802" sldId="288"/>
            <ac:spMk id="19" creationId="{52F46826-DFA0-B54E-8DDA-87D893EBE368}"/>
          </ac:spMkLst>
        </pc:spChg>
        <pc:picChg chg="del">
          <ac:chgData name="Atkins, Sarah" userId="f3ed7342-e7ef-4013-b46f-ad639f56d71b" providerId="ADAL" clId="{B7250A80-E415-F54F-98AE-723AEA70C9D0}" dt="2021-12-03T03:39:20.921" v="24" actId="478"/>
          <ac:picMkLst>
            <pc:docMk/>
            <pc:sldMk cId="1082025802" sldId="288"/>
            <ac:picMk id="13" creationId="{BB017D2B-BAB6-4745-8EC0-372F8CEEB17F}"/>
          </ac:picMkLst>
        </pc:picChg>
      </pc:sldChg>
      <pc:sldChg chg="delSp mod">
        <pc:chgData name="Atkins, Sarah" userId="f3ed7342-e7ef-4013-b46f-ad639f56d71b" providerId="ADAL" clId="{B7250A80-E415-F54F-98AE-723AEA70C9D0}" dt="2021-12-03T03:39:17.268" v="22" actId="478"/>
        <pc:sldMkLst>
          <pc:docMk/>
          <pc:sldMk cId="37030187" sldId="614"/>
        </pc:sldMkLst>
        <pc:spChg chg="del">
          <ac:chgData name="Atkins, Sarah" userId="f3ed7342-e7ef-4013-b46f-ad639f56d71b" providerId="ADAL" clId="{B7250A80-E415-F54F-98AE-723AEA70C9D0}" dt="2021-12-03T03:39:16.410" v="21" actId="478"/>
          <ac:spMkLst>
            <pc:docMk/>
            <pc:sldMk cId="37030187" sldId="614"/>
            <ac:spMk id="8" creationId="{985ED805-2473-6646-AB82-DBCA6FC904C5}"/>
          </ac:spMkLst>
        </pc:spChg>
        <pc:picChg chg="del">
          <ac:chgData name="Atkins, Sarah" userId="f3ed7342-e7ef-4013-b46f-ad639f56d71b" providerId="ADAL" clId="{B7250A80-E415-F54F-98AE-723AEA70C9D0}" dt="2021-12-03T03:39:17.268" v="22" actId="478"/>
          <ac:picMkLst>
            <pc:docMk/>
            <pc:sldMk cId="37030187" sldId="614"/>
            <ac:picMk id="13" creationId="{BB017D2B-BAB6-4745-8EC0-372F8CEEB17F}"/>
          </ac:picMkLst>
        </pc:picChg>
      </pc:sldChg>
      <pc:sldChg chg="delSp mod">
        <pc:chgData name="Atkins, Sarah" userId="f3ed7342-e7ef-4013-b46f-ad639f56d71b" providerId="ADAL" clId="{B7250A80-E415-F54F-98AE-723AEA70C9D0}" dt="2021-12-03T03:39:13.447" v="20" actId="478"/>
        <pc:sldMkLst>
          <pc:docMk/>
          <pc:sldMk cId="1591760402" sldId="615"/>
        </pc:sldMkLst>
        <pc:spChg chg="del">
          <ac:chgData name="Atkins, Sarah" userId="f3ed7342-e7ef-4013-b46f-ad639f56d71b" providerId="ADAL" clId="{B7250A80-E415-F54F-98AE-723AEA70C9D0}" dt="2021-12-03T03:39:12.541" v="19" actId="478"/>
          <ac:spMkLst>
            <pc:docMk/>
            <pc:sldMk cId="1591760402" sldId="615"/>
            <ac:spMk id="8" creationId="{1C1F636D-D3E3-AA44-BD7D-EB35B2283AA8}"/>
          </ac:spMkLst>
        </pc:spChg>
        <pc:picChg chg="del">
          <ac:chgData name="Atkins, Sarah" userId="f3ed7342-e7ef-4013-b46f-ad639f56d71b" providerId="ADAL" clId="{B7250A80-E415-F54F-98AE-723AEA70C9D0}" dt="2021-12-03T03:39:13.447" v="20" actId="478"/>
          <ac:picMkLst>
            <pc:docMk/>
            <pc:sldMk cId="1591760402" sldId="615"/>
            <ac:picMk id="13" creationId="{BB017D2B-BAB6-4745-8EC0-372F8CEEB17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22AA6-86E1-44E0-A0B6-66B7DEEE668F}" type="datetimeFigureOut">
              <a:rPr lang="en-AU" smtClean="0"/>
              <a:t>3/12/21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6DDEF4-BDCE-4EE3-8F62-46B2596B28B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7651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vthokiefans/3147647393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Teacher note: This is intended as an activity for formative assessment purposes. This could be done as a whole group, small group, paired or individual activity. It can be verbal, recorded as a video or audio file or written in the portfolio booklet.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/>
              <a:t>Tablet or iPad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err="1"/>
              <a:t>SmartWatch</a:t>
            </a:r>
            <a:r>
              <a:rPr lang="en-US"/>
              <a:t> / Mobile watch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/>
              <a:t>Smart phone or Mobile phone or even iPhone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/>
              <a:t>Computer or desktop computer.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63420-E07E-4F45-A4D9-1517AA66FB6D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2707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Teacher note: This is intended as an activity for formative assessment purposes. This could be done as a whole group, small group, paired or individual activity. It can be verbal, recorded as a video or audio file or written in the portfolio booklet.</a:t>
            </a:r>
          </a:p>
          <a:p>
            <a:endParaRPr lang="en-AU"/>
          </a:p>
          <a:p>
            <a:pPr marL="228600" indent="-228600">
              <a:buAutoNum type="arabicPeriod"/>
            </a:pPr>
            <a:r>
              <a:rPr lang="en-AU"/>
              <a:t>Satellite – Leonora WA</a:t>
            </a:r>
          </a:p>
          <a:p>
            <a:pPr marL="228600" indent="-228600">
              <a:buAutoNum type="arabicPeriod"/>
            </a:pPr>
            <a:r>
              <a:rPr lang="en-AU"/>
              <a:t>Street – Leonora WA</a:t>
            </a:r>
          </a:p>
          <a:p>
            <a:pPr marL="228600" indent="-228600">
              <a:buAutoNum type="arabicPeriod"/>
            </a:pPr>
            <a:r>
              <a:rPr lang="en-AU"/>
              <a:t>Street - Yulara NT</a:t>
            </a:r>
          </a:p>
          <a:p>
            <a:pPr marL="228600" indent="-228600">
              <a:buAutoNum type="arabicPeriod"/>
            </a:pPr>
            <a:r>
              <a:rPr lang="en-AU"/>
              <a:t>Satellite – Sydney NSW </a:t>
            </a:r>
          </a:p>
          <a:p>
            <a:endParaRPr lang="en-AU"/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DDEF4-BDCE-4EE3-8F62-46B2596B28BF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4869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Teacher note: This is intended as a teacher led activity. However, this could be done as a small group, paired or individual activity depending on students' skills and classroom device resources.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63420-E07E-4F45-A4D9-1517AA66FB6D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3429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Close this screen down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63420-E07E-4F45-A4D9-1517AA66FB6D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3675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Close this screen down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63420-E07E-4F45-A4D9-1517AA66FB6D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4644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Teacher note: type in the school address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63420-E07E-4F45-A4D9-1517AA66FB6D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7917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Teacher note: If the teacher is doing this be sure to teacher talk as you do 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Task: Highlighting the area you are focusing 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63420-E07E-4F45-A4D9-1517AA66FB6D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5001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Teacher note: Be sure to notice if the tree has shade and don’t circle that also. Discuss this with the students – zoom in close if need be.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Task : Identify the trees: To create circle start in the middle of the tree area – click and drag out.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63420-E07E-4F45-A4D9-1517AA66FB6D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9340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Teacher note: Be sure to notice if the tree has shade and don’t circle that also. Discuss this with the students – zoom in close if need be.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create circle start in the middle of the tree area – click and drag out.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Task: Add trees that could be planted in locations.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63420-E07E-4F45-A4D9-1517AA66FB6D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71561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Teacher note: This is intended as an activity for formative assessment purposes. This could be done as a small group, paired or individual activity.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Can use tablets or computers. The image could also be printed off for students to draw around or place stickers 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image can also be </a:t>
            </a:r>
            <a:r>
              <a:rPr lang="en-US" dirty="0" err="1"/>
              <a:t>AirDropped</a:t>
            </a:r>
            <a:r>
              <a:rPr lang="en-US" dirty="0"/>
              <a:t> to devices and use the </a:t>
            </a:r>
            <a:r>
              <a:rPr lang="en-US" dirty="0" err="1"/>
              <a:t>MarkUp</a:t>
            </a:r>
            <a:r>
              <a:rPr lang="en-US" dirty="0"/>
              <a:t> function in camera or utilize a drawing app such as book creator to follow steps d &amp; 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F: An additional step for the students would be to share their map (digital or unplugged) with a safe online environment. This could be as simple as air-playing to the class digital whiteboard or upload to a digital </a:t>
            </a:r>
            <a:r>
              <a:rPr lang="en-US" dirty="0" err="1"/>
              <a:t>portfolioing</a:t>
            </a:r>
            <a:r>
              <a:rPr lang="en-US" dirty="0"/>
              <a:t> program (</a:t>
            </a:r>
            <a:r>
              <a:rPr lang="en-US" dirty="0" err="1"/>
              <a:t>eg</a:t>
            </a:r>
            <a:r>
              <a:rPr lang="en-US" dirty="0"/>
              <a:t>: Seesaw or Class Dojo).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63420-E07E-4F45-A4D9-1517AA66FB6D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69175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Teacher note: This is intended as an activity for whole class formative assessment purposes. Answers could include: to see where we could plant more trees, to see where it would be good to set up sporting or off-leash dog exercise areas, to see where we could run the cross-country trail, to plan where to build a nature reserve or additional buildings, etc.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63420-E07E-4F45-A4D9-1517AA66FB6D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3207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There are two different teacher led methods following. I recommend the Google maps to be completed as a class first.</a:t>
            </a:r>
          </a:p>
          <a:p>
            <a:endParaRPr lang="en-AU"/>
          </a:p>
          <a:p>
            <a:r>
              <a:rPr lang="en-AU"/>
              <a:t>Then participate in a school walk and then complete the Scribble maps activity or repeat the school activity using the Google maps method.</a:t>
            </a:r>
          </a:p>
          <a:p>
            <a:endParaRPr lang="en-AU"/>
          </a:p>
          <a:p>
            <a:r>
              <a:rPr lang="en-AU"/>
              <a:t>Alternatively, you could do the activity on a piece of paper for students if you don’t have access to a digital screen or smart board to show students.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DDEF4-BDCE-4EE3-8F62-46B2596B28BF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93153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Collating the class data on how many trees can be planted as suggested by each student then host a discussion about the data. What was the most / least amount of trees that could be planted? Why? What was the most common number?</a:t>
            </a:r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r>
              <a:rPr lang="en-US" dirty="0"/>
              <a:t>Teacher note: This is intended as an activity for whole class formative assessment purposes. It could also be done as a think-pair-share activity. The ultimate goal of this activity is for students to </a:t>
            </a:r>
            <a:r>
              <a:rPr lang="en-US" dirty="0" err="1"/>
              <a:t>analyse</a:t>
            </a:r>
            <a:r>
              <a:rPr lang="en-US" dirty="0"/>
              <a:t> the data they created.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63420-E07E-4F45-A4D9-1517AA66FB6D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09046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If maps used by students are printouts – students can take a picture of the completed work and place in a digital portfolio as suggested above.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63420-E07E-4F45-A4D9-1517AA66FB6D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91645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maps used by students are printouts – students can take a picture of the completed work and place in a digital portfolio as suggested above.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63420-E07E-4F45-A4D9-1517AA66FB6D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7515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Use your own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DDEF4-BDCE-4EE3-8F62-46B2596B28BF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3084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3C4043"/>
                </a:solidFill>
                <a:effectLst/>
                <a:latin typeface="Roboto"/>
              </a:rPr>
              <a:t>The satellite and aerial images in Google Earth are taken by cameras on satellites and aircraft.</a:t>
            </a:r>
          </a:p>
          <a:p>
            <a:endParaRPr lang="en-US" b="0" i="0">
              <a:solidFill>
                <a:srgbClr val="3C4043"/>
              </a:solidFill>
              <a:effectLst/>
              <a:latin typeface="Roboto"/>
            </a:endParaRPr>
          </a:p>
          <a:p>
            <a:endParaRPr lang="en-US" b="0" i="0">
              <a:solidFill>
                <a:srgbClr val="3C4043"/>
              </a:solidFill>
              <a:effectLst/>
              <a:latin typeface="Roboto"/>
            </a:endParaRPr>
          </a:p>
          <a:p>
            <a:endParaRPr lang="en-US" b="0" i="0">
              <a:solidFill>
                <a:srgbClr val="3C4043"/>
              </a:solidFill>
              <a:effectLst/>
              <a:latin typeface="Roboto"/>
            </a:endParaRPr>
          </a:p>
          <a:p>
            <a:endParaRPr lang="en-US" b="0" i="0">
              <a:solidFill>
                <a:srgbClr val="3C4043"/>
              </a:solidFill>
              <a:effectLst/>
              <a:latin typeface="Roboto"/>
            </a:endParaRPr>
          </a:p>
          <a:p>
            <a:r>
              <a:rPr lang="en-US" b="0" i="0">
                <a:solidFill>
                  <a:srgbClr val="3C4043"/>
                </a:solidFill>
                <a:effectLst/>
                <a:latin typeface="Roboto"/>
              </a:rPr>
              <a:t>Image</a:t>
            </a:r>
          </a:p>
          <a:p>
            <a:endParaRPr lang="en-US" b="0" i="0">
              <a:solidFill>
                <a:srgbClr val="3C4043"/>
              </a:solidFill>
              <a:effectLst/>
              <a:latin typeface="Roboto"/>
            </a:endParaRPr>
          </a:p>
          <a:p>
            <a:r>
              <a:rPr lang="en-AU">
                <a:hlinkClick r:id="rId3"/>
              </a:rPr>
              <a:t>https://www.flickr.com/photos/vthokiefans/3147647393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DDEF4-BDCE-4EE3-8F62-46B2596B28BF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9418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Discuss what is different with a satellite map to a street view map.</a:t>
            </a:r>
          </a:p>
          <a:p>
            <a:endParaRPr lang="en-AU"/>
          </a:p>
          <a:p>
            <a:r>
              <a:rPr lang="en-AU"/>
              <a:t>Create a list of words that describe differences.</a:t>
            </a:r>
          </a:p>
          <a:p>
            <a:endParaRPr lang="en-AU"/>
          </a:p>
          <a:p>
            <a:r>
              <a:rPr lang="en-AU"/>
              <a:t>Then zoom into the park – use + or the mouse wheel. </a:t>
            </a:r>
          </a:p>
          <a:p>
            <a:endParaRPr lang="en-AU"/>
          </a:p>
          <a:p>
            <a:r>
              <a:rPr lang="en-AU"/>
              <a:t>#Remember to talk about what you are doing as you zoom into the image. Great geographical language students can learn as you use the tools.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DDEF4-BDCE-4EE3-8F62-46B2596B28BF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3014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Please identify before the lesson what your computer can do to screen capture. Search for a Snipping tool or </a:t>
            </a:r>
            <a:r>
              <a:rPr lang="en-AU" err="1"/>
              <a:t>Snaggit</a:t>
            </a:r>
            <a:r>
              <a:rPr lang="en-AU"/>
              <a:t> or the keyboard may have a ‘Print Screen’ button. The picture is usually saved to your clipboard.</a:t>
            </a:r>
          </a:p>
          <a:p>
            <a:endParaRPr lang="en-AU"/>
          </a:p>
          <a:p>
            <a:r>
              <a:rPr lang="en-AU"/>
              <a:t>Then paste the pic to a blank PowerPoint page or another Interactive tool that will allow you to easily add images over the top of this satellite image.</a:t>
            </a:r>
          </a:p>
          <a:p>
            <a:endParaRPr lang="en-AU"/>
          </a:p>
          <a:p>
            <a:r>
              <a:rPr lang="en-AU"/>
              <a:t>I can select the parts of the image I want to use with my Screen capture tool. If your program does not allow that you could ‘crop’ the image to just the park after you paste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DDEF4-BDCE-4EE3-8F62-46B2596B28BF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3105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Step 1: Students can now count how many trees in the park.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DDEF4-BDCE-4EE3-8F62-46B2596B28BF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6375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Step 2: Depending on the device you are using you may be able to use a digital pen to circle each tree, or add an icon to the image.</a:t>
            </a:r>
          </a:p>
          <a:p>
            <a:endParaRPr lang="en-AU"/>
          </a:p>
          <a:p>
            <a:r>
              <a:rPr lang="en-AU"/>
              <a:t>I am using tree icons for this. Go to: Insert &gt; Icons – type tree. Select one.</a:t>
            </a:r>
          </a:p>
          <a:p>
            <a:endParaRPr lang="en-AU"/>
          </a:p>
          <a:p>
            <a:r>
              <a:rPr lang="en-AU"/>
              <a:t>It will place it in as black. You can resize tree and change the colour of the tree icon. Right click on the icon &gt; select Fill &gt; choose colour</a:t>
            </a:r>
          </a:p>
          <a:p>
            <a:endParaRPr lang="en-AU"/>
          </a:p>
          <a:p>
            <a:r>
              <a:rPr lang="en-AU"/>
              <a:t>For additional trees If you right click the green tree you could paste a new one. </a:t>
            </a:r>
          </a:p>
          <a:p>
            <a:endParaRPr lang="en-AU"/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DDEF4-BDCE-4EE3-8F62-46B2596B28BF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3886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Step 3: Where could we plant trees to increase shade? </a:t>
            </a:r>
          </a:p>
          <a:p>
            <a:endParaRPr lang="en-AU"/>
          </a:p>
          <a:p>
            <a:r>
              <a:rPr lang="en-AU"/>
              <a:t>If you right click the green tree you could paste a new one. Then simply change the colour again to show proposed trees.</a:t>
            </a:r>
          </a:p>
          <a:p>
            <a:endParaRPr lang="en-AU"/>
          </a:p>
          <a:p>
            <a:r>
              <a:rPr lang="en-AU"/>
              <a:t>Obviously some trees differ in size so we are being very non-specific and using icon size to calculate trees.</a:t>
            </a:r>
          </a:p>
          <a:p>
            <a:endParaRPr lang="en-AU"/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DDEF4-BDCE-4EE3-8F62-46B2596B28BF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0540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1F9A-017E-4855-93C2-7D999AB0D189}" type="datetimeFigureOut">
              <a:rPr lang="en-AU" smtClean="0"/>
              <a:t>3/12/21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7C70-E38C-4AE5-ABB3-E9B00DF4893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961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1F9A-017E-4855-93C2-7D999AB0D189}" type="datetimeFigureOut">
              <a:rPr lang="en-AU" smtClean="0"/>
              <a:t>3/12/21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7C70-E38C-4AE5-ABB3-E9B00DF4893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534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1F9A-017E-4855-93C2-7D999AB0D189}" type="datetimeFigureOut">
              <a:rPr lang="en-AU" smtClean="0"/>
              <a:t>3/12/21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7C70-E38C-4AE5-ABB3-E9B00DF4893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4884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1F9A-017E-4855-93C2-7D999AB0D189}" type="datetimeFigureOut">
              <a:rPr lang="en-AU" smtClean="0"/>
              <a:t>3/12/21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7C70-E38C-4AE5-ABB3-E9B00DF4893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2224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1F9A-017E-4855-93C2-7D999AB0D189}" type="datetimeFigureOut">
              <a:rPr lang="en-AU" smtClean="0"/>
              <a:t>3/12/21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7C70-E38C-4AE5-ABB3-E9B00DF4893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5537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1F9A-017E-4855-93C2-7D999AB0D189}" type="datetimeFigureOut">
              <a:rPr lang="en-AU" smtClean="0"/>
              <a:t>3/12/21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7C70-E38C-4AE5-ABB3-E9B00DF4893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416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1F9A-017E-4855-93C2-7D999AB0D189}" type="datetimeFigureOut">
              <a:rPr lang="en-AU" smtClean="0"/>
              <a:t>3/12/21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7C70-E38C-4AE5-ABB3-E9B00DF4893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6392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1F9A-017E-4855-93C2-7D999AB0D189}" type="datetimeFigureOut">
              <a:rPr lang="en-AU" smtClean="0"/>
              <a:t>3/12/21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7C70-E38C-4AE5-ABB3-E9B00DF4893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151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1F9A-017E-4855-93C2-7D999AB0D189}" type="datetimeFigureOut">
              <a:rPr lang="en-AU" smtClean="0"/>
              <a:t>3/12/21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7C70-E38C-4AE5-ABB3-E9B00DF4893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1593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1F9A-017E-4855-93C2-7D999AB0D189}" type="datetimeFigureOut">
              <a:rPr lang="en-AU" smtClean="0"/>
              <a:t>3/12/21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7C70-E38C-4AE5-ABB3-E9B00DF4893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8717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1F9A-017E-4855-93C2-7D999AB0D189}" type="datetimeFigureOut">
              <a:rPr lang="en-AU" smtClean="0"/>
              <a:t>3/12/21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7C70-E38C-4AE5-ABB3-E9B00DF4893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8610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F1F9A-017E-4855-93C2-7D999AB0D189}" type="datetimeFigureOut">
              <a:rPr lang="en-AU" smtClean="0"/>
              <a:t>3/12/21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A7C70-E38C-4AE5-ABB3-E9B00DF48939}" type="slidenum">
              <a:rPr lang="en-AU" smtClean="0"/>
              <a:t>‹#›</a:t>
            </a:fld>
            <a:endParaRPr lang="en-AU"/>
          </a:p>
        </p:txBody>
      </p:sp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C5834C95-79DC-C248-9D2B-CB478275F48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69" y="6023495"/>
            <a:ext cx="931808" cy="7536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4F9F91-2BD5-464C-A1CB-E8532457EE4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629" y="6312680"/>
            <a:ext cx="2528080" cy="29004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F4357A5-A59B-C646-AC98-4FEC56C85E81}"/>
              </a:ext>
            </a:extLst>
          </p:cNvPr>
          <p:cNvGrpSpPr/>
          <p:nvPr userDrawn="1"/>
        </p:nvGrpSpPr>
        <p:grpSpPr>
          <a:xfrm>
            <a:off x="1138944" y="6080186"/>
            <a:ext cx="3956532" cy="640220"/>
            <a:chOff x="956064" y="6152035"/>
            <a:chExt cx="3956532" cy="640220"/>
          </a:xfrm>
        </p:grpSpPr>
        <p:pic>
          <p:nvPicPr>
            <p:cNvPr id="12" name="Picture 11" descr="A picture containing bird&#10;&#10;Description automatically generated">
              <a:extLst>
                <a:ext uri="{FF2B5EF4-FFF2-40B4-BE49-F238E27FC236}">
                  <a16:creationId xmlns:a16="http://schemas.microsoft.com/office/drawing/2014/main" id="{D2EA0199-4D79-C344-9155-3D082318A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409"/>
            <a:stretch/>
          </p:blipFill>
          <p:spPr>
            <a:xfrm>
              <a:off x="1047966" y="6152035"/>
              <a:ext cx="3252009" cy="52001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BED3D8-C93A-C540-9FDF-6C7ECE006370}"/>
                </a:ext>
              </a:extLst>
            </p:cNvPr>
            <p:cNvSpPr txBox="1"/>
            <p:nvPr/>
          </p:nvSpPr>
          <p:spPr>
            <a:xfrm>
              <a:off x="956064" y="6607589"/>
              <a:ext cx="395653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06729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Initiative of and funded by the Australian Government Department of Education, Skills and Employment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704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11.sv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ribblemaps.com/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ribblemaps.com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ribblemaps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hyperlink" Target="https://www.scribblemap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maps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1DF3DD-1E06-BA4A-90AF-89EBE58B28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systems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4F57576-ACF4-8642-9AB9-CFB9EE9EAD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Years 1–2 presentation material</a:t>
            </a:r>
          </a:p>
        </p:txBody>
      </p:sp>
    </p:spTree>
    <p:extLst>
      <p:ext uri="{BB962C8B-B14F-4D97-AF65-F5344CB8AC3E}">
        <p14:creationId xmlns:p14="http://schemas.microsoft.com/office/powerpoint/2010/main" val="3579742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1DF3DD-1E06-BA4A-90AF-89EBE58B2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Maps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BA32EA-FDAA-48AC-85E0-0B221D1C2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009" y="5258532"/>
            <a:ext cx="7886700" cy="4351338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AU"/>
              <a:t>Let’s zoom into the park.</a:t>
            </a:r>
            <a:br>
              <a:rPr lang="en-AU"/>
            </a:br>
            <a:r>
              <a:rPr lang="en-AU"/>
              <a:t>		   </a:t>
            </a:r>
            <a:r>
              <a:rPr lang="en-AU" sz="1800"/>
              <a:t>(Use the + sign.)</a:t>
            </a:r>
            <a:endParaRPr lang="en-AU"/>
          </a:p>
          <a:p>
            <a:pPr marL="0" indent="0">
              <a:buNone/>
            </a:pPr>
            <a:r>
              <a:rPr lang="en-AU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3FBF7E-47BE-4719-B0F9-60458FF34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381" y="1704208"/>
            <a:ext cx="7177239" cy="3449584"/>
          </a:xfrm>
          <a:prstGeom prst="rect">
            <a:avLst/>
          </a:prstGeom>
        </p:spPr>
      </p:pic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F31EC8AA-31C2-4255-AD9B-DFE0D578EE51}"/>
              </a:ext>
            </a:extLst>
          </p:cNvPr>
          <p:cNvCxnSpPr>
            <a:cxnSpLocks/>
          </p:cNvCxnSpPr>
          <p:nvPr/>
        </p:nvCxnSpPr>
        <p:spPr>
          <a:xfrm flipV="1">
            <a:off x="4421278" y="4873925"/>
            <a:ext cx="3592662" cy="634338"/>
          </a:xfrm>
          <a:prstGeom prst="curvedConnector3">
            <a:avLst>
              <a:gd name="adj1" fmla="val 50000"/>
            </a:avLst>
          </a:prstGeom>
          <a:ln w="73025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assroom">
            <a:extLst>
              <a:ext uri="{FF2B5EF4-FFF2-40B4-BE49-F238E27FC236}">
                <a16:creationId xmlns:a16="http://schemas.microsoft.com/office/drawing/2014/main" id="{E2474EA2-F9A2-4D63-817C-B43D9BCAD5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18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1DF3DD-1E06-BA4A-90AF-89EBE58B2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Maps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BA32EA-FDAA-48AC-85E0-0B221D1C2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009" y="5258532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AU"/>
              <a:t>Let’s take a screen capture of the picture.</a:t>
            </a:r>
          </a:p>
          <a:p>
            <a:pPr marL="0" indent="0">
              <a:buNone/>
            </a:pPr>
            <a:r>
              <a:rPr lang="en-AU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11C879-F8C7-4CF9-A3C5-3B9DBFACE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16" y="1704600"/>
            <a:ext cx="7094569" cy="3448800"/>
          </a:xfrm>
          <a:prstGeom prst="rect">
            <a:avLst/>
          </a:prstGeom>
        </p:spPr>
      </p:pic>
      <p:pic>
        <p:nvPicPr>
          <p:cNvPr id="10" name="Graphic 9" descr="Classroom">
            <a:extLst>
              <a:ext uri="{FF2B5EF4-FFF2-40B4-BE49-F238E27FC236}">
                <a16:creationId xmlns:a16="http://schemas.microsoft.com/office/drawing/2014/main" id="{E1BD3877-0214-49BC-A625-E0BA5107B7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42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1DF3DD-1E06-BA4A-90AF-89EBE58B2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Maps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6799D-5F22-422A-913F-267EE1BEF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752" y="1589686"/>
            <a:ext cx="5595760" cy="36688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9CB2F0-9248-4E2E-AC14-520B44740C35}"/>
              </a:ext>
            </a:extLst>
          </p:cNvPr>
          <p:cNvSpPr txBox="1"/>
          <p:nvPr/>
        </p:nvSpPr>
        <p:spPr>
          <a:xfrm>
            <a:off x="2533357" y="5345574"/>
            <a:ext cx="75982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/>
              <a:t>Leonora Skate Park </a:t>
            </a:r>
          </a:p>
          <a:p>
            <a:r>
              <a:rPr lang="en-AU"/>
              <a:t>• How many trees are there?</a:t>
            </a:r>
          </a:p>
        </p:txBody>
      </p:sp>
      <p:pic>
        <p:nvPicPr>
          <p:cNvPr id="15" name="Graphic 14" descr="Classroom">
            <a:extLst>
              <a:ext uri="{FF2B5EF4-FFF2-40B4-BE49-F238E27FC236}">
                <a16:creationId xmlns:a16="http://schemas.microsoft.com/office/drawing/2014/main" id="{5DD9FE0B-DA42-47C6-BA2B-A51CC199DB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81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1DF3DD-1E06-BA4A-90AF-89EBE58B2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Maps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6799D-5F22-422A-913F-267EE1BEF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752" y="1589686"/>
            <a:ext cx="5595760" cy="36688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9CB2F0-9248-4E2E-AC14-520B44740C35}"/>
              </a:ext>
            </a:extLst>
          </p:cNvPr>
          <p:cNvSpPr txBox="1"/>
          <p:nvPr/>
        </p:nvSpPr>
        <p:spPr>
          <a:xfrm>
            <a:off x="2533357" y="5345574"/>
            <a:ext cx="75982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/>
              <a:t>Leonora Skate Park </a:t>
            </a:r>
          </a:p>
          <a:p>
            <a:r>
              <a:rPr lang="en-AU"/>
              <a:t>• How many trees are there?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799942-3E90-419C-892B-2B9431587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580" y="2328262"/>
            <a:ext cx="576159" cy="1157242"/>
          </a:xfrm>
          <a:prstGeom prst="rect">
            <a:avLst/>
          </a:prstGeom>
        </p:spPr>
      </p:pic>
      <p:pic>
        <p:nvPicPr>
          <p:cNvPr id="15" name="Graphic 14" descr="Classroom">
            <a:extLst>
              <a:ext uri="{FF2B5EF4-FFF2-40B4-BE49-F238E27FC236}">
                <a16:creationId xmlns:a16="http://schemas.microsoft.com/office/drawing/2014/main" id="{185376D6-4CE6-4C7D-BC87-DC0E413215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43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1DF3DD-1E06-BA4A-90AF-89EBE58B2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Maps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6799D-5F22-422A-913F-267EE1BEF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752" y="1589686"/>
            <a:ext cx="5595760" cy="36688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9CB2F0-9248-4E2E-AC14-520B44740C35}"/>
              </a:ext>
            </a:extLst>
          </p:cNvPr>
          <p:cNvSpPr txBox="1"/>
          <p:nvPr/>
        </p:nvSpPr>
        <p:spPr>
          <a:xfrm>
            <a:off x="2533357" y="5345574"/>
            <a:ext cx="75982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/>
              <a:t>Leonora Skate Park </a:t>
            </a:r>
          </a:p>
          <a:p>
            <a:r>
              <a:rPr lang="en-AU"/>
              <a:t>• Where could we plant trees?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799942-3E90-419C-892B-2B9431587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580" y="2328262"/>
            <a:ext cx="576159" cy="1157242"/>
          </a:xfrm>
          <a:prstGeom prst="rect">
            <a:avLst/>
          </a:prstGeom>
        </p:spPr>
      </p:pic>
      <p:pic>
        <p:nvPicPr>
          <p:cNvPr id="2" name="Graphic 1" descr="Deciduous tree">
            <a:extLst>
              <a:ext uri="{FF2B5EF4-FFF2-40B4-BE49-F238E27FC236}">
                <a16:creationId xmlns:a16="http://schemas.microsoft.com/office/drawing/2014/main" id="{D112A019-B5B6-4F4E-8C8D-955C23F791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62757" y="4272090"/>
            <a:ext cx="576159" cy="576159"/>
          </a:xfrm>
          <a:prstGeom prst="rect">
            <a:avLst/>
          </a:prstGeom>
        </p:spPr>
      </p:pic>
      <p:pic>
        <p:nvPicPr>
          <p:cNvPr id="5" name="Graphic 4" descr="Deciduous tree">
            <a:extLst>
              <a:ext uri="{FF2B5EF4-FFF2-40B4-BE49-F238E27FC236}">
                <a16:creationId xmlns:a16="http://schemas.microsoft.com/office/drawing/2014/main" id="{C3FB60EC-0242-4795-9334-B126302776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56525" y="4319673"/>
            <a:ext cx="576159" cy="576159"/>
          </a:xfrm>
          <a:prstGeom prst="rect">
            <a:avLst/>
          </a:prstGeom>
        </p:spPr>
      </p:pic>
      <p:pic>
        <p:nvPicPr>
          <p:cNvPr id="10" name="Graphic 9" descr="Deciduous tree">
            <a:extLst>
              <a:ext uri="{FF2B5EF4-FFF2-40B4-BE49-F238E27FC236}">
                <a16:creationId xmlns:a16="http://schemas.microsoft.com/office/drawing/2014/main" id="{666B2E4F-3ADD-4A0E-BACC-12A396186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42571" y="4319672"/>
            <a:ext cx="576159" cy="576159"/>
          </a:xfrm>
          <a:prstGeom prst="rect">
            <a:avLst/>
          </a:prstGeom>
        </p:spPr>
      </p:pic>
      <p:pic>
        <p:nvPicPr>
          <p:cNvPr id="16" name="Graphic 15" descr="Deciduous tree">
            <a:extLst>
              <a:ext uri="{FF2B5EF4-FFF2-40B4-BE49-F238E27FC236}">
                <a16:creationId xmlns:a16="http://schemas.microsoft.com/office/drawing/2014/main" id="{9966E9BA-136C-4D47-9AF7-9EF581EF97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98401" y="4363193"/>
            <a:ext cx="576159" cy="576159"/>
          </a:xfrm>
          <a:prstGeom prst="rect">
            <a:avLst/>
          </a:prstGeom>
        </p:spPr>
      </p:pic>
      <p:pic>
        <p:nvPicPr>
          <p:cNvPr id="18" name="Graphic 17" descr="Deciduous tree">
            <a:extLst>
              <a:ext uri="{FF2B5EF4-FFF2-40B4-BE49-F238E27FC236}">
                <a16:creationId xmlns:a16="http://schemas.microsoft.com/office/drawing/2014/main" id="{6B8D546F-3B82-4A6F-A749-304BA32D0B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30113" y="3888731"/>
            <a:ext cx="576159" cy="576159"/>
          </a:xfrm>
          <a:prstGeom prst="rect">
            <a:avLst/>
          </a:prstGeom>
        </p:spPr>
      </p:pic>
      <p:pic>
        <p:nvPicPr>
          <p:cNvPr id="20" name="Graphic 19" descr="Deciduous tree">
            <a:extLst>
              <a:ext uri="{FF2B5EF4-FFF2-40B4-BE49-F238E27FC236}">
                <a16:creationId xmlns:a16="http://schemas.microsoft.com/office/drawing/2014/main" id="{17827158-9BD1-4F5B-BB82-313B5CB43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1576" y="2983491"/>
            <a:ext cx="576159" cy="576159"/>
          </a:xfrm>
          <a:prstGeom prst="rect">
            <a:avLst/>
          </a:prstGeom>
        </p:spPr>
      </p:pic>
      <p:pic>
        <p:nvPicPr>
          <p:cNvPr id="22" name="Graphic 21" descr="Deciduous tree">
            <a:extLst>
              <a:ext uri="{FF2B5EF4-FFF2-40B4-BE49-F238E27FC236}">
                <a16:creationId xmlns:a16="http://schemas.microsoft.com/office/drawing/2014/main" id="{F197B4FA-E51E-4838-96C9-FA0EB2D54B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21578" y="3026871"/>
            <a:ext cx="576159" cy="576159"/>
          </a:xfrm>
          <a:prstGeom prst="rect">
            <a:avLst/>
          </a:prstGeom>
        </p:spPr>
      </p:pic>
      <p:pic>
        <p:nvPicPr>
          <p:cNvPr id="24" name="Graphic 23" descr="Deciduous tree">
            <a:extLst>
              <a:ext uri="{FF2B5EF4-FFF2-40B4-BE49-F238E27FC236}">
                <a16:creationId xmlns:a16="http://schemas.microsoft.com/office/drawing/2014/main" id="{9D003360-3723-4BC2-AE2D-6CA7622E8F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89791" y="2948313"/>
            <a:ext cx="576159" cy="576159"/>
          </a:xfrm>
          <a:prstGeom prst="rect">
            <a:avLst/>
          </a:prstGeom>
        </p:spPr>
      </p:pic>
      <p:pic>
        <p:nvPicPr>
          <p:cNvPr id="26" name="Graphic 25" descr="Deciduous tree">
            <a:extLst>
              <a:ext uri="{FF2B5EF4-FFF2-40B4-BE49-F238E27FC236}">
                <a16:creationId xmlns:a16="http://schemas.microsoft.com/office/drawing/2014/main" id="{BC32B9B3-E65C-40A3-BD75-E4BB0E6B8D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99364" y="3869448"/>
            <a:ext cx="576159" cy="576159"/>
          </a:xfrm>
          <a:prstGeom prst="rect">
            <a:avLst/>
          </a:prstGeom>
        </p:spPr>
      </p:pic>
      <p:pic>
        <p:nvPicPr>
          <p:cNvPr id="28" name="Graphic 27" descr="Deciduous tree">
            <a:extLst>
              <a:ext uri="{FF2B5EF4-FFF2-40B4-BE49-F238E27FC236}">
                <a16:creationId xmlns:a16="http://schemas.microsoft.com/office/drawing/2014/main" id="{7BA5F675-4385-45C5-AC64-DBD3211544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47023" y="3888731"/>
            <a:ext cx="576159" cy="576159"/>
          </a:xfrm>
          <a:prstGeom prst="rect">
            <a:avLst/>
          </a:prstGeom>
        </p:spPr>
      </p:pic>
      <p:pic>
        <p:nvPicPr>
          <p:cNvPr id="30" name="Graphic 29" descr="Deciduous tree">
            <a:extLst>
              <a:ext uri="{FF2B5EF4-FFF2-40B4-BE49-F238E27FC236}">
                <a16:creationId xmlns:a16="http://schemas.microsoft.com/office/drawing/2014/main" id="{DB383F21-275D-4D9A-BD26-1366147F7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85063" y="3890972"/>
            <a:ext cx="576159" cy="576159"/>
          </a:xfrm>
          <a:prstGeom prst="rect">
            <a:avLst/>
          </a:prstGeom>
        </p:spPr>
      </p:pic>
      <p:pic>
        <p:nvPicPr>
          <p:cNvPr id="32" name="Graphic 31" descr="Deciduous tree">
            <a:extLst>
              <a:ext uri="{FF2B5EF4-FFF2-40B4-BE49-F238E27FC236}">
                <a16:creationId xmlns:a16="http://schemas.microsoft.com/office/drawing/2014/main" id="{4667C433-F5AB-4324-A4C6-BC6CA295C5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61836" y="2357839"/>
            <a:ext cx="576159" cy="576159"/>
          </a:xfrm>
          <a:prstGeom prst="rect">
            <a:avLst/>
          </a:prstGeom>
        </p:spPr>
      </p:pic>
      <p:pic>
        <p:nvPicPr>
          <p:cNvPr id="34" name="Graphic 33" descr="Classroom">
            <a:extLst>
              <a:ext uri="{FF2B5EF4-FFF2-40B4-BE49-F238E27FC236}">
                <a16:creationId xmlns:a16="http://schemas.microsoft.com/office/drawing/2014/main" id="{3F77C21F-F2A5-4DE7-BED6-217D4C5F36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60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1DF3DD-1E06-BA4A-90AF-89EBE58B2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869" y="336943"/>
            <a:ext cx="8381840" cy="1325563"/>
          </a:xfrm>
        </p:spPr>
        <p:txBody>
          <a:bodyPr>
            <a:norm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Can you name these types </a:t>
            </a:r>
            <a:b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of maps?</a:t>
            </a:r>
          </a:p>
        </p:txBody>
      </p:sp>
      <p:pic>
        <p:nvPicPr>
          <p:cNvPr id="9" name="Graphic 8" descr="Person with idea">
            <a:extLst>
              <a:ext uri="{FF2B5EF4-FFF2-40B4-BE49-F238E27FC236}">
                <a16:creationId xmlns:a16="http://schemas.microsoft.com/office/drawing/2014/main" id="{46E20260-B6AB-4AA9-A682-8C546F266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06509" y="273561"/>
            <a:ext cx="914400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3FF9BF-C002-407B-AC85-31533B0FF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393" y="1613640"/>
            <a:ext cx="6024607" cy="28670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BA7660F-5F3A-4EDB-8F3D-4F2CD09DB8CA}"/>
              </a:ext>
            </a:extLst>
          </p:cNvPr>
          <p:cNvSpPr txBox="1"/>
          <p:nvPr/>
        </p:nvSpPr>
        <p:spPr>
          <a:xfrm>
            <a:off x="281869" y="4813160"/>
            <a:ext cx="3974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/>
              <a:t>Satellite map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5919A-8F84-4266-BF03-6B6E13F27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9697" y="4842426"/>
            <a:ext cx="788534" cy="6170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8335404-E462-4E04-8FAE-3FFAA7A1A61C}"/>
              </a:ext>
            </a:extLst>
          </p:cNvPr>
          <p:cNvSpPr txBox="1"/>
          <p:nvPr/>
        </p:nvSpPr>
        <p:spPr>
          <a:xfrm>
            <a:off x="4887922" y="4797017"/>
            <a:ext cx="3004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/>
              <a:t>Street map 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3143A3E-73CC-4401-A56C-9F151998E9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8198" y="4842426"/>
            <a:ext cx="888362" cy="615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67974DB-598F-48D1-8E9A-4D40EAAC23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3608" y="1526398"/>
            <a:ext cx="4821235" cy="295428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621B155-F24F-4CDD-A377-5C1DF51F75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3964" y="1317208"/>
            <a:ext cx="4601898" cy="326188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C5E1E6C-7D93-4CA7-A5F6-03F406C871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4116" y="1635154"/>
            <a:ext cx="3859033" cy="282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5" grpId="2"/>
      <p:bldP spid="21" grpId="0"/>
      <p:bldP spid="21" grpId="1"/>
      <p:bldP spid="21" grpId="2"/>
      <p:bldP spid="21" grpId="3"/>
      <p:bldP spid="21" grpId="4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085C24-E347-D24A-98BD-9F96651B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595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sz="4800" b="1" err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ScribbleMaps</a:t>
            </a:r>
            <a:endParaRPr lang="en-US" sz="4800" b="1">
              <a:solidFill>
                <a:srgbClr val="0071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A9DF576-AFC0-2448-92E1-84063D4A54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598" y="1316389"/>
            <a:ext cx="8090807" cy="91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Go to scribblemaps.com and select: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C551D6-F5C6-DB44-B780-F347124EC586}"/>
              </a:ext>
            </a:extLst>
          </p:cNvPr>
          <p:cNvSpPr/>
          <p:nvPr/>
        </p:nvSpPr>
        <p:spPr>
          <a:xfrm>
            <a:off x="4797191" y="5638486"/>
            <a:ext cx="25280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>
                <a:hlinkClick r:id="rId3"/>
              </a:rPr>
              <a:t>www.scribblemaps.com</a:t>
            </a:r>
            <a:endParaRPr lang="en-US" sz="1400" dirty="0"/>
          </a:p>
        </p:txBody>
      </p:sp>
      <p:pic>
        <p:nvPicPr>
          <p:cNvPr id="6" name="Graphic 5" descr="Classroom">
            <a:extLst>
              <a:ext uri="{FF2B5EF4-FFF2-40B4-BE49-F238E27FC236}">
                <a16:creationId xmlns:a16="http://schemas.microsoft.com/office/drawing/2014/main" id="{D8CF6C71-2563-452B-8043-C787420B8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F182AD-06E7-4584-B57A-E170B20DD2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2191" y="1409557"/>
            <a:ext cx="2501736" cy="6280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337174-A3EE-4CF9-994F-712B5E7DF9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0435" y="2525633"/>
            <a:ext cx="5481678" cy="2729322"/>
          </a:xfrm>
          <a:prstGeom prst="rect">
            <a:avLst/>
          </a:prstGeom>
        </p:spPr>
      </p:pic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A6F4039D-4B08-4B12-B47C-FC13442301CD}"/>
              </a:ext>
            </a:extLst>
          </p:cNvPr>
          <p:cNvCxnSpPr>
            <a:cxnSpLocks/>
          </p:cNvCxnSpPr>
          <p:nvPr/>
        </p:nvCxnSpPr>
        <p:spPr>
          <a:xfrm rot="10800000" flipV="1">
            <a:off x="2662178" y="1723561"/>
            <a:ext cx="3399055" cy="2350728"/>
          </a:xfrm>
          <a:prstGeom prst="curvedConnector3">
            <a:avLst>
              <a:gd name="adj1" fmla="val 50000"/>
            </a:avLst>
          </a:prstGeom>
          <a:ln w="73025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039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085C24-E347-D24A-98BD-9F96651B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595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sz="4800" b="1" err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ScribbleMaps</a:t>
            </a:r>
            <a:endParaRPr lang="en-US" sz="4800" b="1">
              <a:solidFill>
                <a:srgbClr val="0071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A9DF576-AFC0-2448-92E1-84063D4A54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598" y="1316389"/>
            <a:ext cx="8090807" cy="91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Click on the X to close the pop-up window.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C551D6-F5C6-DB44-B780-F347124EC586}"/>
              </a:ext>
            </a:extLst>
          </p:cNvPr>
          <p:cNvSpPr/>
          <p:nvPr/>
        </p:nvSpPr>
        <p:spPr>
          <a:xfrm>
            <a:off x="4875148" y="5673999"/>
            <a:ext cx="32520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hlinkClick r:id="rId3"/>
              </a:rPr>
              <a:t>www.scribblemaps.com/</a:t>
            </a:r>
            <a:endParaRPr lang="en-US" dirty="0"/>
          </a:p>
        </p:txBody>
      </p:sp>
      <p:pic>
        <p:nvPicPr>
          <p:cNvPr id="6" name="Graphic 5" descr="Classroom">
            <a:extLst>
              <a:ext uri="{FF2B5EF4-FFF2-40B4-BE49-F238E27FC236}">
                <a16:creationId xmlns:a16="http://schemas.microsoft.com/office/drawing/2014/main" id="{D8CF6C71-2563-452B-8043-C787420B8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4FF5F3-9681-4D7F-A014-90E718FDA6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069" y="2230789"/>
            <a:ext cx="7103751" cy="3478590"/>
          </a:xfrm>
          <a:prstGeom prst="rect">
            <a:avLst/>
          </a:prstGeom>
        </p:spPr>
      </p:pic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70223D01-262E-4519-8EC8-0E7E0B02BFCD}"/>
              </a:ext>
            </a:extLst>
          </p:cNvPr>
          <p:cNvCxnSpPr>
            <a:cxnSpLocks/>
          </p:cNvCxnSpPr>
          <p:nvPr/>
        </p:nvCxnSpPr>
        <p:spPr>
          <a:xfrm>
            <a:off x="2453833" y="1690688"/>
            <a:ext cx="3495554" cy="828583"/>
          </a:xfrm>
          <a:prstGeom prst="curvedConnector3">
            <a:avLst>
              <a:gd name="adj1" fmla="val 662"/>
            </a:avLst>
          </a:prstGeom>
          <a:ln w="73025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165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085C24-E347-D24A-98BD-9F96651B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595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sz="4800" b="1" err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ScribbleMaps</a:t>
            </a:r>
            <a:endParaRPr lang="en-US" sz="4800" b="1">
              <a:solidFill>
                <a:srgbClr val="0071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A9DF576-AFC0-2448-92E1-84063D4A54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598" y="1316389"/>
            <a:ext cx="8090807" cy="91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Click on satellite to change the view.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C551D6-F5C6-DB44-B780-F347124EC586}"/>
              </a:ext>
            </a:extLst>
          </p:cNvPr>
          <p:cNvSpPr/>
          <p:nvPr/>
        </p:nvSpPr>
        <p:spPr>
          <a:xfrm>
            <a:off x="4875148" y="5673999"/>
            <a:ext cx="32520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hlinkClick r:id="rId3"/>
              </a:rPr>
              <a:t>www.scribblemaps.com/</a:t>
            </a:r>
            <a:endParaRPr lang="en-US" dirty="0"/>
          </a:p>
        </p:txBody>
      </p:sp>
      <p:pic>
        <p:nvPicPr>
          <p:cNvPr id="6" name="Graphic 5" descr="Classroom">
            <a:extLst>
              <a:ext uri="{FF2B5EF4-FFF2-40B4-BE49-F238E27FC236}">
                <a16:creationId xmlns:a16="http://schemas.microsoft.com/office/drawing/2014/main" id="{D8CF6C71-2563-452B-8043-C787420B8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4FF5F3-9681-4D7F-A014-90E718FDA6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960" y="1807393"/>
            <a:ext cx="6823670" cy="3847760"/>
          </a:xfrm>
          <a:prstGeom prst="rect">
            <a:avLst/>
          </a:prstGeom>
        </p:spPr>
      </p:pic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70223D01-262E-4519-8EC8-0E7E0B02BFCD}"/>
              </a:ext>
            </a:extLst>
          </p:cNvPr>
          <p:cNvCxnSpPr>
            <a:cxnSpLocks/>
          </p:cNvCxnSpPr>
          <p:nvPr/>
        </p:nvCxnSpPr>
        <p:spPr>
          <a:xfrm rot="16200000" flipH="1">
            <a:off x="2859622" y="1724737"/>
            <a:ext cx="3443213" cy="3375112"/>
          </a:xfrm>
          <a:prstGeom prst="curvedConnector3">
            <a:avLst>
              <a:gd name="adj1" fmla="val 50000"/>
            </a:avLst>
          </a:prstGeom>
          <a:ln w="73025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65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circuit, electronics&#10;&#10;Description automatically generated">
            <a:extLst>
              <a:ext uri="{FF2B5EF4-FFF2-40B4-BE49-F238E27FC236}">
                <a16:creationId xmlns:a16="http://schemas.microsoft.com/office/drawing/2014/main" id="{BC96FF49-2267-1D4C-B632-47B144AC4D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7"/>
          <a:stretch/>
        </p:blipFill>
        <p:spPr>
          <a:xfrm>
            <a:off x="993023" y="2245773"/>
            <a:ext cx="6781496" cy="365731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4085C24-E347-D24A-98BD-9F96651B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594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sz="4800" b="1" err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ScribbleMaps</a:t>
            </a:r>
            <a:endParaRPr lang="en-US" sz="4800" b="1">
              <a:solidFill>
                <a:srgbClr val="0071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A9DF576-AFC0-2448-92E1-84063D4A54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598" y="1316389"/>
            <a:ext cx="8090807" cy="914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/>
              <a:t>Type your school address.  </a:t>
            </a:r>
          </a:p>
          <a:p>
            <a:pPr marL="0" indent="0">
              <a:buNone/>
            </a:pPr>
            <a:r>
              <a:rPr lang="en-US"/>
              <a:t>Then zoom in using the mouse wheel or the + sign.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C551D6-F5C6-DB44-B780-F347124EC586}"/>
              </a:ext>
            </a:extLst>
          </p:cNvPr>
          <p:cNvSpPr/>
          <p:nvPr/>
        </p:nvSpPr>
        <p:spPr>
          <a:xfrm>
            <a:off x="6029162" y="5918073"/>
            <a:ext cx="25280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>
                <a:hlinkClick r:id="rId4"/>
              </a:rPr>
              <a:t>www.scribblemaps.com</a:t>
            </a:r>
            <a:endParaRPr lang="en-US" sz="1400" dirty="0"/>
          </a:p>
        </p:txBody>
      </p:sp>
      <p:pic>
        <p:nvPicPr>
          <p:cNvPr id="6" name="Graphic 5" descr="Classroom">
            <a:extLst>
              <a:ext uri="{FF2B5EF4-FFF2-40B4-BE49-F238E27FC236}">
                <a16:creationId xmlns:a16="http://schemas.microsoft.com/office/drawing/2014/main" id="{D8CF6C71-2563-452B-8043-C787420B8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0891815E-9EE5-4C88-AE0B-23F99E8983B9}"/>
              </a:ext>
            </a:extLst>
          </p:cNvPr>
          <p:cNvCxnSpPr>
            <a:cxnSpLocks/>
          </p:cNvCxnSpPr>
          <p:nvPr/>
        </p:nvCxnSpPr>
        <p:spPr>
          <a:xfrm rot="16200000" flipH="1">
            <a:off x="435954" y="1708425"/>
            <a:ext cx="1024168" cy="842886"/>
          </a:xfrm>
          <a:prstGeom prst="curvedConnector3">
            <a:avLst>
              <a:gd name="adj1" fmla="val 50000"/>
            </a:avLst>
          </a:prstGeom>
          <a:ln w="73025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6B55694B-E277-4398-8FBD-F0A1660941E6}"/>
              </a:ext>
            </a:extLst>
          </p:cNvPr>
          <p:cNvCxnSpPr>
            <a:cxnSpLocks/>
          </p:cNvCxnSpPr>
          <p:nvPr/>
        </p:nvCxnSpPr>
        <p:spPr>
          <a:xfrm>
            <a:off x="7062860" y="2144213"/>
            <a:ext cx="460684" cy="244127"/>
          </a:xfrm>
          <a:prstGeom prst="curvedConnector3">
            <a:avLst>
              <a:gd name="adj1" fmla="val 50000"/>
            </a:avLst>
          </a:prstGeom>
          <a:ln w="73025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962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085C24-E347-D24A-98BD-9F96651BB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digital system?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032E53F-C98E-4E41-A996-54E729E34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653867"/>
            <a:ext cx="8233482" cy="17363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digital system uses hardware and software to complete tasks.</a:t>
            </a:r>
          </a:p>
          <a:p>
            <a:pPr marL="0" indent="0">
              <a:buNone/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computer or laptop is a common digital system.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985C5-7D95-438A-9CA8-12BB7DAA6709}"/>
              </a:ext>
            </a:extLst>
          </p:cNvPr>
          <p:cNvSpPr/>
          <p:nvPr/>
        </p:nvSpPr>
        <p:spPr>
          <a:xfrm>
            <a:off x="7418997" y="5612234"/>
            <a:ext cx="126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source: </a:t>
            </a:r>
          </a:p>
          <a:p>
            <a:r>
              <a:rPr lang="en-US" sz="90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publicdomainpictures</a:t>
            </a:r>
            <a:endParaRPr lang="en-AU" sz="1200"/>
          </a:p>
        </p:txBody>
      </p:sp>
      <p:pic>
        <p:nvPicPr>
          <p:cNvPr id="1026" name="Picture 2" descr="Computer Clipart">
            <a:extLst>
              <a:ext uri="{FF2B5EF4-FFF2-40B4-BE49-F238E27FC236}">
                <a16:creationId xmlns:a16="http://schemas.microsoft.com/office/drawing/2014/main" id="{C5E136FD-AA15-4879-BF8F-21B45CA7C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59" y="3353348"/>
            <a:ext cx="3562270" cy="26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D48EEA67-D1EB-4E08-8D73-7994B6C0CCB6}"/>
              </a:ext>
            </a:extLst>
          </p:cNvPr>
          <p:cNvSpPr/>
          <p:nvPr/>
        </p:nvSpPr>
        <p:spPr>
          <a:xfrm>
            <a:off x="6580310" y="3606127"/>
            <a:ext cx="1500029" cy="1072837"/>
          </a:xfrm>
          <a:prstGeom prst="ellipse">
            <a:avLst/>
          </a:prstGeom>
          <a:solidFill>
            <a:srgbClr val="0071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Software</a:t>
            </a:r>
          </a:p>
          <a:p>
            <a:pPr algn="ctr"/>
            <a:r>
              <a:rPr lang="en-US" sz="1200"/>
              <a:t>(the program)</a:t>
            </a:r>
            <a:endParaRPr lang="en-AU" sz="11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DFA99B-C7B9-44EF-88BE-4BB56B0AF8EB}"/>
              </a:ext>
            </a:extLst>
          </p:cNvPr>
          <p:cNvSpPr/>
          <p:nvPr/>
        </p:nvSpPr>
        <p:spPr>
          <a:xfrm>
            <a:off x="960434" y="3769252"/>
            <a:ext cx="1500029" cy="1072837"/>
          </a:xfrm>
          <a:prstGeom prst="ellipse">
            <a:avLst/>
          </a:prstGeom>
          <a:solidFill>
            <a:srgbClr val="0071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Hardware</a:t>
            </a:r>
          </a:p>
          <a:p>
            <a:pPr algn="ctr"/>
            <a:r>
              <a:rPr lang="en-US" sz="1400"/>
              <a:t>(the laptop)</a:t>
            </a:r>
            <a:endParaRPr lang="en-AU" sz="1200"/>
          </a:p>
        </p:txBody>
      </p: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D2E9C850-D3E1-4CC0-A1A8-C11A61664F83}"/>
              </a:ext>
            </a:extLst>
          </p:cNvPr>
          <p:cNvCxnSpPr>
            <a:cxnSpLocks/>
            <a:stCxn id="21" idx="3"/>
          </p:cNvCxnSpPr>
          <p:nvPr/>
        </p:nvCxnSpPr>
        <p:spPr>
          <a:xfrm rot="16200000" flipH="1">
            <a:off x="1611276" y="4253807"/>
            <a:ext cx="927259" cy="1789595"/>
          </a:xfrm>
          <a:prstGeom prst="curvedConnector2">
            <a:avLst/>
          </a:prstGeom>
          <a:ln w="73025">
            <a:solidFill>
              <a:srgbClr val="0071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27907A3B-C38A-4D4E-8A75-246A0C972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244" y="3616709"/>
            <a:ext cx="2884404" cy="1602000"/>
          </a:xfrm>
          <a:prstGeom prst="rect">
            <a:avLst/>
          </a:prstGeom>
        </p:spPr>
      </p:pic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9FBB5403-2DA7-4720-9C7D-E31151E37A6B}"/>
              </a:ext>
            </a:extLst>
          </p:cNvPr>
          <p:cNvCxnSpPr>
            <a:cxnSpLocks/>
            <a:stCxn id="18" idx="3"/>
          </p:cNvCxnSpPr>
          <p:nvPr/>
        </p:nvCxnSpPr>
        <p:spPr>
          <a:xfrm rot="5400000" flipH="1">
            <a:off x="6075988" y="3797856"/>
            <a:ext cx="142797" cy="1305194"/>
          </a:xfrm>
          <a:prstGeom prst="curvedConnector4">
            <a:avLst>
              <a:gd name="adj1" fmla="val -160087"/>
              <a:gd name="adj2" fmla="val 58415"/>
            </a:avLst>
          </a:prstGeom>
          <a:ln w="73025">
            <a:solidFill>
              <a:srgbClr val="0071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 descr="Classroom">
            <a:extLst>
              <a:ext uri="{FF2B5EF4-FFF2-40B4-BE49-F238E27FC236}">
                <a16:creationId xmlns:a16="http://schemas.microsoft.com/office/drawing/2014/main" id="{1C6A53A8-60AB-4978-B3BD-9E7717181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77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57A06-07B4-3B43-B411-8520B21EE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869" y="356263"/>
            <a:ext cx="7886700" cy="1325563"/>
          </a:xfrm>
        </p:spPr>
        <p:txBody>
          <a:bodyPr>
            <a:normAutofit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ScribbleMaps activity</a:t>
            </a:r>
            <a:endParaRPr lang="en-US" sz="4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CC84A-2F88-004D-B7E8-880C2C767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0967" y="2300246"/>
            <a:ext cx="4587185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700"/>
              <a:t>Select change fills– change opacity % to 25.</a:t>
            </a:r>
          </a:p>
          <a:p>
            <a:pPr marL="514350" indent="-514350">
              <a:buAutoNum type="arabicPeriod"/>
            </a:pPr>
            <a:r>
              <a:rPr lang="en-US" sz="2700"/>
              <a:t>Use the polygon tool to draw a polygon or line around the perimeter of your school.</a:t>
            </a:r>
          </a:p>
          <a:p>
            <a:pPr marL="514350" indent="-514350">
              <a:buAutoNum type="arabicPeriod"/>
            </a:pPr>
            <a:r>
              <a:rPr lang="en-US" sz="2700"/>
              <a:t>Double-click mouse to finish drawing polygon </a:t>
            </a:r>
            <a:br>
              <a:rPr lang="en-US" sz="2700"/>
            </a:br>
            <a:r>
              <a:rPr lang="en-US" sz="2700"/>
              <a:t>or line.</a:t>
            </a:r>
          </a:p>
          <a:p>
            <a:pPr marL="514350" indent="-514350">
              <a:buAutoNum type="arabicPeriod"/>
            </a:pP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3D6CFF-9125-1444-8F67-D1DE105C2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734" y="1323449"/>
            <a:ext cx="3924900" cy="83607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B42A161-2C5C-8645-B280-36D329F1BD53}"/>
              </a:ext>
            </a:extLst>
          </p:cNvPr>
          <p:cNvSpPr/>
          <p:nvPr/>
        </p:nvSpPr>
        <p:spPr>
          <a:xfrm>
            <a:off x="1901952" y="3158339"/>
            <a:ext cx="1809181" cy="4006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BA307B-42F4-6B4D-BFB5-C639689D8668}"/>
              </a:ext>
            </a:extLst>
          </p:cNvPr>
          <p:cNvSpPr/>
          <p:nvPr/>
        </p:nvSpPr>
        <p:spPr>
          <a:xfrm>
            <a:off x="2633789" y="1726224"/>
            <a:ext cx="243840" cy="2833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5D9C43-8B81-834B-9B96-77209E49183D}"/>
              </a:ext>
            </a:extLst>
          </p:cNvPr>
          <p:cNvSpPr/>
          <p:nvPr/>
        </p:nvSpPr>
        <p:spPr>
          <a:xfrm>
            <a:off x="908331" y="1414773"/>
            <a:ext cx="243840" cy="283383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Classroom">
            <a:extLst>
              <a:ext uri="{FF2B5EF4-FFF2-40B4-BE49-F238E27FC236}">
                <a16:creationId xmlns:a16="http://schemas.microsoft.com/office/drawing/2014/main" id="{13046EE5-2521-4F85-A9F8-A05CB9307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F61952-678B-47C5-91B4-98A73769D1BA}"/>
              </a:ext>
            </a:extLst>
          </p:cNvPr>
          <p:cNvSpPr/>
          <p:nvPr/>
        </p:nvSpPr>
        <p:spPr>
          <a:xfrm>
            <a:off x="1708333" y="2359906"/>
            <a:ext cx="1572452" cy="374469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A6FA46-5102-4C14-8DB2-49F57C3B1E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9789" y="1372888"/>
            <a:ext cx="3017997" cy="473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9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57A06-07B4-3B43-B411-8520B21EE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397" y="351255"/>
            <a:ext cx="7886700" cy="1325563"/>
          </a:xfrm>
        </p:spPr>
        <p:txBody>
          <a:bodyPr>
            <a:normAutofit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ScribbleMaps activity</a:t>
            </a:r>
            <a:endParaRPr lang="en-US" sz="4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CC84A-2F88-004D-B7E8-880C2C767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04" y="2295882"/>
            <a:ext cx="4431101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800"/>
              <a:t>Select change fills – change colour to </a:t>
            </a:r>
            <a:r>
              <a:rPr lang="en-US"/>
              <a:t>pink and opacity % to 25.</a:t>
            </a:r>
            <a:endParaRPr lang="en-US" sz="2800"/>
          </a:p>
          <a:p>
            <a:pPr marL="514350" indent="-514350">
              <a:buAutoNum type="arabicPeriod"/>
            </a:pPr>
            <a:r>
              <a:rPr lang="en-US" sz="2800"/>
              <a:t>Use the circle tool to draw a circle over each tree.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42A161-2C5C-8645-B280-36D329F1BD53}"/>
              </a:ext>
            </a:extLst>
          </p:cNvPr>
          <p:cNvSpPr/>
          <p:nvPr/>
        </p:nvSpPr>
        <p:spPr>
          <a:xfrm>
            <a:off x="1916742" y="2295882"/>
            <a:ext cx="1630326" cy="42311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E743A7-4604-A944-8383-30AC5E430B0B}"/>
              </a:ext>
            </a:extLst>
          </p:cNvPr>
          <p:cNvSpPr/>
          <p:nvPr/>
        </p:nvSpPr>
        <p:spPr>
          <a:xfrm>
            <a:off x="2106841" y="3577677"/>
            <a:ext cx="1541576" cy="42311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Classroom">
            <a:extLst>
              <a:ext uri="{FF2B5EF4-FFF2-40B4-BE49-F238E27FC236}">
                <a16:creationId xmlns:a16="http://schemas.microsoft.com/office/drawing/2014/main" id="{13046EE5-2521-4F85-A9F8-A05CB9307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BCD0D1-F3B5-46A7-B819-08D518A3FA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04" y="1393435"/>
            <a:ext cx="4132230" cy="8690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7BA307B-42F4-6B4D-BFB5-C639689D8668}"/>
              </a:ext>
            </a:extLst>
          </p:cNvPr>
          <p:cNvSpPr/>
          <p:nvPr/>
        </p:nvSpPr>
        <p:spPr>
          <a:xfrm>
            <a:off x="747773" y="1449230"/>
            <a:ext cx="243840" cy="28338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5D9C43-8B81-834B-9B96-77209E49183D}"/>
              </a:ext>
            </a:extLst>
          </p:cNvPr>
          <p:cNvSpPr/>
          <p:nvPr/>
        </p:nvSpPr>
        <p:spPr>
          <a:xfrm>
            <a:off x="2329489" y="1822774"/>
            <a:ext cx="243840" cy="28338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80F54E-CE66-4FB6-80E4-3CF1EE69D9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5254" y="1393435"/>
            <a:ext cx="4066219" cy="47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66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1DE585-3BF3-495C-A732-A493FD0F8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405" y="1388899"/>
            <a:ext cx="4562399" cy="9069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357A06-07B4-3B43-B411-8520B21EE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04" y="380773"/>
            <a:ext cx="7886700" cy="1325563"/>
          </a:xfrm>
        </p:spPr>
        <p:txBody>
          <a:bodyPr>
            <a:normAutofit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ScribbleMaps activity</a:t>
            </a:r>
            <a:endParaRPr lang="en-US" sz="4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CC84A-2F88-004D-B7E8-880C2C767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04" y="2295882"/>
            <a:ext cx="4431101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800"/>
              <a:t>Select change fills – change colour to yellow and change opacity to 50%.</a:t>
            </a:r>
          </a:p>
          <a:p>
            <a:pPr marL="514350" indent="-514350">
              <a:buAutoNum type="arabicPeriod"/>
            </a:pPr>
            <a:r>
              <a:rPr lang="en-US" sz="2800"/>
              <a:t>Use the circle tool  to draw a circle over each tree.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42A161-2C5C-8645-B280-36D329F1BD53}"/>
              </a:ext>
            </a:extLst>
          </p:cNvPr>
          <p:cNvSpPr/>
          <p:nvPr/>
        </p:nvSpPr>
        <p:spPr>
          <a:xfrm>
            <a:off x="1916742" y="2295882"/>
            <a:ext cx="1630326" cy="42311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E743A7-4604-A944-8383-30AC5E430B0B}"/>
              </a:ext>
            </a:extLst>
          </p:cNvPr>
          <p:cNvSpPr/>
          <p:nvPr/>
        </p:nvSpPr>
        <p:spPr>
          <a:xfrm>
            <a:off x="2150351" y="3971325"/>
            <a:ext cx="1541576" cy="42311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Classroom">
            <a:extLst>
              <a:ext uri="{FF2B5EF4-FFF2-40B4-BE49-F238E27FC236}">
                <a16:creationId xmlns:a16="http://schemas.microsoft.com/office/drawing/2014/main" id="{13046EE5-2521-4F85-A9F8-A05CB9307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7BA307B-42F4-6B4D-BFB5-C639689D8668}"/>
              </a:ext>
            </a:extLst>
          </p:cNvPr>
          <p:cNvSpPr/>
          <p:nvPr/>
        </p:nvSpPr>
        <p:spPr>
          <a:xfrm>
            <a:off x="747773" y="1441307"/>
            <a:ext cx="393682" cy="37320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5D9C43-8B81-834B-9B96-77209E49183D}"/>
              </a:ext>
            </a:extLst>
          </p:cNvPr>
          <p:cNvSpPr/>
          <p:nvPr/>
        </p:nvSpPr>
        <p:spPr>
          <a:xfrm>
            <a:off x="2586954" y="1831910"/>
            <a:ext cx="283568" cy="35238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1AD3E8-3ED3-4E74-A120-C811E62A39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2531" y="1388188"/>
            <a:ext cx="3999600" cy="47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4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57A06-07B4-3B43-B411-8520B21EE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65" y="366935"/>
            <a:ext cx="8730264" cy="1325563"/>
          </a:xfrm>
        </p:spPr>
        <p:txBody>
          <a:bodyPr>
            <a:normAutofit fontScale="90000"/>
          </a:bodyPr>
          <a:lstStyle/>
          <a:p>
            <a:r>
              <a:rPr lang="en-US" sz="4800" b="1" err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ScribbleMaps</a:t>
            </a:r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activity summary</a:t>
            </a:r>
            <a:endParaRPr lang="en-US" sz="4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CC84A-2F88-004D-B7E8-880C2C767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9920" y="1487620"/>
            <a:ext cx="8764160" cy="4351338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/>
              <a:t>Use </a:t>
            </a:r>
            <a:r>
              <a:rPr lang="en-US" dirty="0" err="1"/>
              <a:t>ScribbleMaps</a:t>
            </a:r>
            <a:r>
              <a:rPr lang="en-US" dirty="0"/>
              <a:t> to look at your school in satellite view.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Locate your school.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Zoom into your school.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 the polygon tool to draw around the school.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Draw red circles around the trees in a </a:t>
            </a:r>
            <a:r>
              <a:rPr lang="en-US" dirty="0" err="1"/>
              <a:t>colour</a:t>
            </a:r>
            <a:r>
              <a:rPr lang="en-US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Draw yellow circles where new trees could be planted.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Take a screen capture of your map. Share the map online – you could use </a:t>
            </a:r>
            <a:r>
              <a:rPr lang="en-US" dirty="0" err="1"/>
              <a:t>AirDrop</a:t>
            </a:r>
            <a:r>
              <a:rPr lang="en-US" dirty="0"/>
              <a:t> or the classroom digital portfolio app.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" name="Graphic 13" descr="Pencil">
            <a:extLst>
              <a:ext uri="{FF2B5EF4-FFF2-40B4-BE49-F238E27FC236}">
                <a16:creationId xmlns:a16="http://schemas.microsoft.com/office/drawing/2014/main" id="{714DA16A-4300-E344-8F41-C89A89CB7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14741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18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holding hands&#10;&#10;Description automatically generated with medium confidence">
            <a:extLst>
              <a:ext uri="{FF2B5EF4-FFF2-40B4-BE49-F238E27FC236}">
                <a16:creationId xmlns:a16="http://schemas.microsoft.com/office/drawing/2014/main" id="{04D20F1C-7CF8-0448-9B37-AEDF2F22F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25" y="2473799"/>
            <a:ext cx="6124506" cy="39082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357A06-07B4-3B43-B411-8520B21EE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ScribbleMaps activity</a:t>
            </a:r>
            <a:endParaRPr lang="en-US" sz="4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CC84A-2F88-004D-B7E8-880C2C767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7020" y="1714792"/>
            <a:ext cx="7886700" cy="4351338"/>
          </a:xfrm>
          <a:effectLst/>
        </p:spPr>
        <p:txBody>
          <a:bodyPr>
            <a:normAutofit/>
          </a:bodyPr>
          <a:lstStyle/>
          <a:p>
            <a:r>
              <a:rPr lang="en-US" sz="3600"/>
              <a:t>How could you use ScribbleMaps to help your local community?</a:t>
            </a:r>
          </a:p>
          <a:p>
            <a:endParaRPr lang="en-US" sz="3600"/>
          </a:p>
        </p:txBody>
      </p:sp>
      <p:pic>
        <p:nvPicPr>
          <p:cNvPr id="12" name="Picture 11" descr="A picture containing clock&#10;&#10;Description automatically generated">
            <a:extLst>
              <a:ext uri="{FF2B5EF4-FFF2-40B4-BE49-F238E27FC236}">
                <a16:creationId xmlns:a16="http://schemas.microsoft.com/office/drawing/2014/main" id="{2F5F3C09-729E-CD4F-A919-A2C566C65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69" y="6005207"/>
            <a:ext cx="931808" cy="7536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F07FA2-2755-D54D-AFF3-AB0A422D4C70}"/>
              </a:ext>
            </a:extLst>
          </p:cNvPr>
          <p:cNvSpPr txBox="1"/>
          <p:nvPr/>
        </p:nvSpPr>
        <p:spPr>
          <a:xfrm>
            <a:off x="5696034" y="5773519"/>
            <a:ext cx="12282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Image source: </a:t>
            </a:r>
            <a:r>
              <a:rPr lang="en-US" sz="900" err="1"/>
              <a:t>pixabay</a:t>
            </a:r>
            <a:endParaRPr lang="en-US" sz="900"/>
          </a:p>
        </p:txBody>
      </p:sp>
      <p:pic>
        <p:nvPicPr>
          <p:cNvPr id="9" name="Graphic 8" descr="Group brainstorm">
            <a:extLst>
              <a:ext uri="{FF2B5EF4-FFF2-40B4-BE49-F238E27FC236}">
                <a16:creationId xmlns:a16="http://schemas.microsoft.com/office/drawing/2014/main" id="{8684A540-B7DE-B04A-91C7-491791E374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68343" y="10771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78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57A06-07B4-3B43-B411-8520B21EE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282" y="361268"/>
            <a:ext cx="7886700" cy="1325563"/>
          </a:xfrm>
        </p:spPr>
        <p:txBody>
          <a:bodyPr>
            <a:noAutofit/>
          </a:bodyPr>
          <a:lstStyle/>
          <a:p>
            <a:r>
              <a:rPr lang="en-US" sz="4800" b="1" spc="-100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task – compare data</a:t>
            </a:r>
            <a:endParaRPr lang="en-US" sz="4800" spc="-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CC84A-2F88-004D-B7E8-880C2C767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489936"/>
            <a:ext cx="7886700" cy="4351338"/>
          </a:xfrm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Font typeface="+mj-lt"/>
              <a:buAutoNum type="alphaLcPeriod"/>
            </a:pPr>
            <a:r>
              <a:rPr lang="en-US"/>
              <a:t>What was the largest number of trees that could be planted? </a:t>
            </a:r>
            <a:br>
              <a:rPr lang="en-US"/>
            </a:br>
            <a:r>
              <a:rPr lang="en-US"/>
              <a:t>Why? </a:t>
            </a:r>
          </a:p>
          <a:p>
            <a:pPr marL="514350" indent="-514350">
              <a:buFont typeface="+mj-lt"/>
              <a:buAutoNum type="alphaLcPeriod"/>
            </a:pPr>
            <a:endParaRPr lang="en-US"/>
          </a:p>
          <a:p>
            <a:pPr marL="514350" indent="-514350">
              <a:buFont typeface="+mj-lt"/>
              <a:buAutoNum type="alphaLcPeriod"/>
            </a:pPr>
            <a:r>
              <a:rPr lang="en-US"/>
              <a:t>What was the smallest number of trees that could be planted? Why? </a:t>
            </a:r>
          </a:p>
          <a:p>
            <a:pPr marL="514350" indent="-514350">
              <a:buFont typeface="+mj-lt"/>
              <a:buAutoNum type="alphaLcPeriod"/>
            </a:pPr>
            <a:endParaRPr lang="en-US">
              <a:cs typeface="Calibri"/>
            </a:endParaRPr>
          </a:p>
          <a:p>
            <a:pPr marL="514350" indent="-514350">
              <a:buFont typeface="+mj-lt"/>
              <a:buAutoNum type="alphaLcPeriod"/>
            </a:pPr>
            <a:r>
              <a:rPr lang="en-AU"/>
              <a:t>What was the most common number of trees? Why do you think that was?</a:t>
            </a:r>
            <a:endParaRPr lang="en-AU">
              <a:cs typeface="Calibri"/>
            </a:endParaRPr>
          </a:p>
        </p:txBody>
      </p:sp>
      <p:pic>
        <p:nvPicPr>
          <p:cNvPr id="12" name="Picture 11" descr="A picture containing clock&#10;&#10;Description automatically generated">
            <a:extLst>
              <a:ext uri="{FF2B5EF4-FFF2-40B4-BE49-F238E27FC236}">
                <a16:creationId xmlns:a16="http://schemas.microsoft.com/office/drawing/2014/main" id="{2F5F3C09-729E-CD4F-A919-A2C566C65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69" y="6005205"/>
            <a:ext cx="931808" cy="753603"/>
          </a:xfrm>
          <a:prstGeom prst="rect">
            <a:avLst/>
          </a:prstGeom>
        </p:spPr>
      </p:pic>
      <p:pic>
        <p:nvPicPr>
          <p:cNvPr id="7" name="Graphic 6" descr="Group brainstorm">
            <a:extLst>
              <a:ext uri="{FF2B5EF4-FFF2-40B4-BE49-F238E27FC236}">
                <a16:creationId xmlns:a16="http://schemas.microsoft.com/office/drawing/2014/main" id="{5594895C-49F1-7A41-A427-5CA167B77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75023" y="47501"/>
            <a:ext cx="914400" cy="914400"/>
          </a:xfrm>
          <a:prstGeom prst="rect">
            <a:avLst/>
          </a:prstGeom>
        </p:spPr>
      </p:pic>
      <p:pic>
        <p:nvPicPr>
          <p:cNvPr id="5" name="Graphic 4" descr="Deciduous tree">
            <a:extLst>
              <a:ext uri="{FF2B5EF4-FFF2-40B4-BE49-F238E27FC236}">
                <a16:creationId xmlns:a16="http://schemas.microsoft.com/office/drawing/2014/main" id="{54B7CAD9-DFDE-4564-A083-E7BD67612F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99669" y="1833770"/>
            <a:ext cx="715296" cy="715296"/>
          </a:xfrm>
          <a:prstGeom prst="rect">
            <a:avLst/>
          </a:prstGeom>
        </p:spPr>
      </p:pic>
      <p:pic>
        <p:nvPicPr>
          <p:cNvPr id="6" name="Graphic 5" descr="Deciduous tree">
            <a:extLst>
              <a:ext uri="{FF2B5EF4-FFF2-40B4-BE49-F238E27FC236}">
                <a16:creationId xmlns:a16="http://schemas.microsoft.com/office/drawing/2014/main" id="{90BAC961-4415-4C2E-B0AF-A82DC0C23B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14041" y="1833770"/>
            <a:ext cx="715296" cy="715296"/>
          </a:xfrm>
          <a:prstGeom prst="rect">
            <a:avLst/>
          </a:prstGeom>
        </p:spPr>
      </p:pic>
      <p:pic>
        <p:nvPicPr>
          <p:cNvPr id="9" name="Graphic 8" descr="Deciduous tree">
            <a:extLst>
              <a:ext uri="{FF2B5EF4-FFF2-40B4-BE49-F238E27FC236}">
                <a16:creationId xmlns:a16="http://schemas.microsoft.com/office/drawing/2014/main" id="{22089C5D-6E93-43CE-B6E1-2E4FBBE4F7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08107" y="1850762"/>
            <a:ext cx="715296" cy="715296"/>
          </a:xfrm>
          <a:prstGeom prst="rect">
            <a:avLst/>
          </a:prstGeom>
        </p:spPr>
      </p:pic>
      <p:pic>
        <p:nvPicPr>
          <p:cNvPr id="10" name="Graphic 9" descr="Deciduous tree">
            <a:extLst>
              <a:ext uri="{FF2B5EF4-FFF2-40B4-BE49-F238E27FC236}">
                <a16:creationId xmlns:a16="http://schemas.microsoft.com/office/drawing/2014/main" id="{0DE6E0FA-FEEF-4027-899A-21F0688674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02173" y="1867754"/>
            <a:ext cx="715296" cy="715296"/>
          </a:xfrm>
          <a:prstGeom prst="rect">
            <a:avLst/>
          </a:prstGeom>
        </p:spPr>
      </p:pic>
      <p:pic>
        <p:nvPicPr>
          <p:cNvPr id="18" name="Graphic 17" descr="Deciduous tree">
            <a:extLst>
              <a:ext uri="{FF2B5EF4-FFF2-40B4-BE49-F238E27FC236}">
                <a16:creationId xmlns:a16="http://schemas.microsoft.com/office/drawing/2014/main" id="{4EAF7CC9-95D0-43E0-A5FD-9BC27DE0E0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96239" y="1876250"/>
            <a:ext cx="715296" cy="715296"/>
          </a:xfrm>
          <a:prstGeom prst="rect">
            <a:avLst/>
          </a:prstGeom>
        </p:spPr>
      </p:pic>
      <p:pic>
        <p:nvPicPr>
          <p:cNvPr id="20" name="Graphic 19" descr="Deciduous tree">
            <a:extLst>
              <a:ext uri="{FF2B5EF4-FFF2-40B4-BE49-F238E27FC236}">
                <a16:creationId xmlns:a16="http://schemas.microsoft.com/office/drawing/2014/main" id="{FEACECA4-3A99-4EF7-AB6D-60428FCFD4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0305" y="1859258"/>
            <a:ext cx="715296" cy="715296"/>
          </a:xfrm>
          <a:prstGeom prst="rect">
            <a:avLst/>
          </a:prstGeom>
        </p:spPr>
      </p:pic>
      <p:pic>
        <p:nvPicPr>
          <p:cNvPr id="22" name="Graphic 21" descr="Deciduous tree">
            <a:extLst>
              <a:ext uri="{FF2B5EF4-FFF2-40B4-BE49-F238E27FC236}">
                <a16:creationId xmlns:a16="http://schemas.microsoft.com/office/drawing/2014/main" id="{E7304ED9-C637-4185-9C9E-F0E12359DA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84373" y="1884748"/>
            <a:ext cx="715296" cy="715296"/>
          </a:xfrm>
          <a:prstGeom prst="rect">
            <a:avLst/>
          </a:prstGeom>
        </p:spPr>
      </p:pic>
      <p:pic>
        <p:nvPicPr>
          <p:cNvPr id="24" name="Graphic 23" descr="Deciduous tree">
            <a:extLst>
              <a:ext uri="{FF2B5EF4-FFF2-40B4-BE49-F238E27FC236}">
                <a16:creationId xmlns:a16="http://schemas.microsoft.com/office/drawing/2014/main" id="{5F6243ED-FD87-402E-958B-BCF38107B9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56746" y="3598682"/>
            <a:ext cx="715296" cy="715296"/>
          </a:xfrm>
          <a:prstGeom prst="rect">
            <a:avLst/>
          </a:prstGeom>
        </p:spPr>
      </p:pic>
      <p:pic>
        <p:nvPicPr>
          <p:cNvPr id="26" name="Graphic 25" descr="Deciduous tree">
            <a:extLst>
              <a:ext uri="{FF2B5EF4-FFF2-40B4-BE49-F238E27FC236}">
                <a16:creationId xmlns:a16="http://schemas.microsoft.com/office/drawing/2014/main" id="{FE07E691-2A08-4E39-92C9-C6BB4FD54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08676" y="5087761"/>
            <a:ext cx="715296" cy="715296"/>
          </a:xfrm>
          <a:prstGeom prst="rect">
            <a:avLst/>
          </a:prstGeom>
        </p:spPr>
      </p:pic>
      <p:pic>
        <p:nvPicPr>
          <p:cNvPr id="28" name="Graphic 27" descr="Deciduous tree">
            <a:extLst>
              <a:ext uri="{FF2B5EF4-FFF2-40B4-BE49-F238E27FC236}">
                <a16:creationId xmlns:a16="http://schemas.microsoft.com/office/drawing/2014/main" id="{F2BED7D7-7166-4D79-8C5C-3353D42850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11535" y="5081140"/>
            <a:ext cx="715296" cy="715296"/>
          </a:xfrm>
          <a:prstGeom prst="rect">
            <a:avLst/>
          </a:prstGeom>
        </p:spPr>
      </p:pic>
      <p:pic>
        <p:nvPicPr>
          <p:cNvPr id="30" name="Graphic 29" descr="Deciduous tree">
            <a:extLst>
              <a:ext uri="{FF2B5EF4-FFF2-40B4-BE49-F238E27FC236}">
                <a16:creationId xmlns:a16="http://schemas.microsoft.com/office/drawing/2014/main" id="{3F34DD2F-B106-494A-AD58-AD59C1A49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14394" y="5081140"/>
            <a:ext cx="715296" cy="71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258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57A06-07B4-3B43-B411-8520B21EE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282" y="372006"/>
            <a:ext cx="7886700" cy="1325563"/>
          </a:xfrm>
        </p:spPr>
        <p:txBody>
          <a:bodyPr>
            <a:noAutofit/>
          </a:bodyPr>
          <a:lstStyle/>
          <a:p>
            <a:r>
              <a:rPr lang="en-US" sz="4700" b="1" spc="-100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assessment portfolio</a:t>
            </a:r>
            <a:endParaRPr lang="en-US" sz="4700" spc="-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CC84A-2F88-004D-B7E8-880C2C767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489936"/>
            <a:ext cx="7886700" cy="4351338"/>
          </a:xfrm>
          <a:effectLst/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AU" b="1">
                <a:cs typeface="Calibri"/>
              </a:rPr>
              <a:t>Items that could be included in a digital portfolio or digital book:</a:t>
            </a:r>
          </a:p>
          <a:p>
            <a:r>
              <a:rPr lang="en-AU">
                <a:cs typeface="Calibri"/>
              </a:rPr>
              <a:t>map of local area or school with existing trees identified </a:t>
            </a:r>
          </a:p>
          <a:p>
            <a:r>
              <a:rPr lang="en-AU">
                <a:cs typeface="Calibri"/>
              </a:rPr>
              <a:t>map of local area or school with suggested tree planting identified</a:t>
            </a:r>
          </a:p>
          <a:p>
            <a:r>
              <a:rPr lang="en-AU">
                <a:cs typeface="Calibri"/>
              </a:rPr>
              <a:t>oral recording of student explaining why they think the extra trees could be planted where they placed them</a:t>
            </a:r>
          </a:p>
          <a:p>
            <a:r>
              <a:rPr lang="en-AU">
                <a:cs typeface="Calibri"/>
              </a:rPr>
              <a:t>images of the class data and the actual location that trees could be planted</a:t>
            </a:r>
          </a:p>
          <a:p>
            <a:pPr marL="0" indent="0">
              <a:buNone/>
            </a:pPr>
            <a:endParaRPr lang="en-AU">
              <a:cs typeface="Calibri"/>
            </a:endParaRPr>
          </a:p>
          <a:p>
            <a:pPr marL="0" indent="0">
              <a:buNone/>
            </a:pPr>
            <a:endParaRPr lang="en-AU">
              <a:cs typeface="Calibri"/>
            </a:endParaRPr>
          </a:p>
        </p:txBody>
      </p:sp>
      <p:pic>
        <p:nvPicPr>
          <p:cNvPr id="12" name="Picture 11" descr="A picture containing clock&#10;&#10;Description automatically generated">
            <a:extLst>
              <a:ext uri="{FF2B5EF4-FFF2-40B4-BE49-F238E27FC236}">
                <a16:creationId xmlns:a16="http://schemas.microsoft.com/office/drawing/2014/main" id="{2F5F3C09-729E-CD4F-A919-A2C566C65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69" y="6005205"/>
            <a:ext cx="931808" cy="753603"/>
          </a:xfrm>
          <a:prstGeom prst="rect">
            <a:avLst/>
          </a:prstGeom>
        </p:spPr>
      </p:pic>
      <p:pic>
        <p:nvPicPr>
          <p:cNvPr id="19" name="Graphic 7" descr="Pencil">
            <a:extLst>
              <a:ext uri="{FF2B5EF4-FFF2-40B4-BE49-F238E27FC236}">
                <a16:creationId xmlns:a16="http://schemas.microsoft.com/office/drawing/2014/main" id="{61F36DB7-ACB4-D34B-A567-10E7C534644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58628" y="81965"/>
            <a:ext cx="713921" cy="78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57A06-07B4-3B43-B411-8520B21EE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Purposeful audience</a:t>
            </a:r>
            <a:endParaRPr lang="en-US" sz="4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CC84A-2F88-004D-B7E8-880C2C767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489936"/>
            <a:ext cx="7886700" cy="4351338"/>
          </a:xfrm>
          <a:effectLst/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AU" b="1" dirty="0">
                <a:cs typeface="Calibri"/>
              </a:rPr>
              <a:t>Students could share their tree planting designs with an authentic audience.</a:t>
            </a:r>
          </a:p>
          <a:p>
            <a:pPr marL="0" indent="0">
              <a:buNone/>
            </a:pPr>
            <a:r>
              <a:rPr lang="en-AU" b="1" dirty="0">
                <a:cs typeface="Calibri"/>
              </a:rPr>
              <a:t>Consider inviting people to view the students’ work.</a:t>
            </a:r>
          </a:p>
          <a:p>
            <a:r>
              <a:rPr lang="en-AU" dirty="0">
                <a:cs typeface="Calibri"/>
              </a:rPr>
              <a:t>School – other class, Principal, administration staff, gardener</a:t>
            </a:r>
          </a:p>
          <a:p>
            <a:r>
              <a:rPr lang="en-AU" dirty="0">
                <a:cs typeface="Calibri"/>
              </a:rPr>
              <a:t>Local government people responsible for tree planting and local gardens</a:t>
            </a:r>
          </a:p>
          <a:p>
            <a:r>
              <a:rPr lang="en-AU" dirty="0">
                <a:cs typeface="Calibri"/>
              </a:rPr>
              <a:t>Local environmental group or industry that </a:t>
            </a:r>
            <a:br>
              <a:rPr lang="en-AU" dirty="0">
                <a:cs typeface="Calibri"/>
              </a:rPr>
            </a:br>
            <a:r>
              <a:rPr lang="en-AU" dirty="0">
                <a:cs typeface="Calibri"/>
              </a:rPr>
              <a:t>plants trees</a:t>
            </a:r>
          </a:p>
          <a:p>
            <a:r>
              <a:rPr lang="en-AU" dirty="0">
                <a:cs typeface="Calibri"/>
              </a:rPr>
              <a:t>Families</a:t>
            </a:r>
          </a:p>
          <a:p>
            <a:pPr marL="0" indent="0">
              <a:buNone/>
            </a:pPr>
            <a:endParaRPr lang="en-AU" dirty="0">
              <a:cs typeface="Calibri"/>
            </a:endParaRPr>
          </a:p>
          <a:p>
            <a:pPr marL="0" indent="0">
              <a:buNone/>
            </a:pPr>
            <a:endParaRPr lang="en-AU" dirty="0">
              <a:cs typeface="Calibri"/>
            </a:endParaRPr>
          </a:p>
        </p:txBody>
      </p:sp>
      <p:pic>
        <p:nvPicPr>
          <p:cNvPr id="12" name="Picture 11" descr="A picture containing clock&#10;&#10;Description automatically generated">
            <a:extLst>
              <a:ext uri="{FF2B5EF4-FFF2-40B4-BE49-F238E27FC236}">
                <a16:creationId xmlns:a16="http://schemas.microsoft.com/office/drawing/2014/main" id="{2F5F3C09-729E-CD4F-A919-A2C566C65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69" y="6005205"/>
            <a:ext cx="931808" cy="753603"/>
          </a:xfrm>
          <a:prstGeom prst="rect">
            <a:avLst/>
          </a:prstGeom>
        </p:spPr>
      </p:pic>
      <p:pic>
        <p:nvPicPr>
          <p:cNvPr id="19" name="Graphic 7" descr="Pencil">
            <a:extLst>
              <a:ext uri="{FF2B5EF4-FFF2-40B4-BE49-F238E27FC236}">
                <a16:creationId xmlns:a16="http://schemas.microsoft.com/office/drawing/2014/main" id="{61F36DB7-ACB4-D34B-A567-10E7C534644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3143" y="81966"/>
            <a:ext cx="699406" cy="68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60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3A4AA5C-EA7A-4A19-94F6-9FFE82051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371" y="1740651"/>
            <a:ext cx="5556622" cy="408932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4085C24-E347-D24A-98BD-9F96651BB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digital systems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985C5-7D95-438A-9CA8-12BB7DAA6709}"/>
              </a:ext>
            </a:extLst>
          </p:cNvPr>
          <p:cNvSpPr/>
          <p:nvPr/>
        </p:nvSpPr>
        <p:spPr>
          <a:xfrm>
            <a:off x="7661161" y="5631608"/>
            <a:ext cx="947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source: </a:t>
            </a:r>
          </a:p>
          <a:p>
            <a:r>
              <a:rPr lang="en-US" sz="90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NeedPix</a:t>
            </a:r>
            <a:endParaRPr lang="en-AU" sz="9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48EEA67-D1EB-4E08-8D73-7994B6C0CCB6}"/>
              </a:ext>
            </a:extLst>
          </p:cNvPr>
          <p:cNvSpPr/>
          <p:nvPr/>
        </p:nvSpPr>
        <p:spPr>
          <a:xfrm>
            <a:off x="6714534" y="2100383"/>
            <a:ext cx="1500029" cy="1072837"/>
          </a:xfrm>
          <a:prstGeom prst="ellipse">
            <a:avLst/>
          </a:prstGeom>
          <a:solidFill>
            <a:srgbClr val="0071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Software</a:t>
            </a:r>
          </a:p>
          <a:p>
            <a:pPr algn="ctr"/>
            <a:r>
              <a:rPr lang="en-US" sz="1200"/>
              <a:t>(the app)</a:t>
            </a:r>
            <a:endParaRPr lang="en-AU" sz="11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DFA99B-C7B9-44EF-88BE-4BB56B0AF8EB}"/>
              </a:ext>
            </a:extLst>
          </p:cNvPr>
          <p:cNvSpPr/>
          <p:nvPr/>
        </p:nvSpPr>
        <p:spPr>
          <a:xfrm>
            <a:off x="407960" y="2664161"/>
            <a:ext cx="1500029" cy="1072837"/>
          </a:xfrm>
          <a:prstGeom prst="ellipse">
            <a:avLst/>
          </a:prstGeom>
          <a:solidFill>
            <a:srgbClr val="0071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Hardware</a:t>
            </a:r>
          </a:p>
          <a:p>
            <a:pPr algn="ctr"/>
            <a:r>
              <a:rPr lang="en-US" sz="1400"/>
              <a:t>(the tablet)</a:t>
            </a:r>
            <a:endParaRPr lang="en-AU" sz="1200"/>
          </a:p>
        </p:txBody>
      </p: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D2E9C850-D3E1-4CC0-A1A8-C11A61664F83}"/>
              </a:ext>
            </a:extLst>
          </p:cNvPr>
          <p:cNvCxnSpPr>
            <a:cxnSpLocks/>
          </p:cNvCxnSpPr>
          <p:nvPr/>
        </p:nvCxnSpPr>
        <p:spPr>
          <a:xfrm flipV="1">
            <a:off x="1707338" y="2658483"/>
            <a:ext cx="914396" cy="530169"/>
          </a:xfrm>
          <a:prstGeom prst="curvedConnector3">
            <a:avLst>
              <a:gd name="adj1" fmla="val 50000"/>
            </a:avLst>
          </a:prstGeom>
          <a:ln w="73025">
            <a:solidFill>
              <a:srgbClr val="0071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9FBB5403-2DA7-4720-9C7D-E31151E37A6B}"/>
              </a:ext>
            </a:extLst>
          </p:cNvPr>
          <p:cNvCxnSpPr>
            <a:cxnSpLocks/>
            <a:stCxn id="18" idx="3"/>
          </p:cNvCxnSpPr>
          <p:nvPr/>
        </p:nvCxnSpPr>
        <p:spPr>
          <a:xfrm rot="5400000" flipH="1">
            <a:off x="6210212" y="2292112"/>
            <a:ext cx="142797" cy="1305194"/>
          </a:xfrm>
          <a:prstGeom prst="curvedConnector4">
            <a:avLst>
              <a:gd name="adj1" fmla="val -160087"/>
              <a:gd name="adj2" fmla="val 58415"/>
            </a:avLst>
          </a:prstGeom>
          <a:ln w="73025">
            <a:solidFill>
              <a:srgbClr val="0071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Classroom">
            <a:extLst>
              <a:ext uri="{FF2B5EF4-FFF2-40B4-BE49-F238E27FC236}">
                <a16:creationId xmlns:a16="http://schemas.microsoft.com/office/drawing/2014/main" id="{29188B02-A807-44D3-88C2-B86B0C61B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93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ellphone Phone Call - Free image on Pixabay">
            <a:extLst>
              <a:ext uri="{FF2B5EF4-FFF2-40B4-BE49-F238E27FC236}">
                <a16:creationId xmlns:a16="http://schemas.microsoft.com/office/drawing/2014/main" id="{E72BBA19-3707-463B-8F7F-C5D7F3501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693" y="1375734"/>
            <a:ext cx="4467138" cy="446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4085C24-E347-D24A-98BD-9F96651BB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digital systems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985C5-7D95-438A-9CA8-12BB7DAA6709}"/>
              </a:ext>
            </a:extLst>
          </p:cNvPr>
          <p:cNvSpPr/>
          <p:nvPr/>
        </p:nvSpPr>
        <p:spPr>
          <a:xfrm>
            <a:off x="7943030" y="5543540"/>
            <a:ext cx="947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source: </a:t>
            </a:r>
          </a:p>
          <a:p>
            <a:r>
              <a:rPr lang="en-US" sz="90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pixabay</a:t>
            </a:r>
            <a:endParaRPr lang="en-AU" sz="9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48EEA67-D1EB-4E08-8D73-7994B6C0CCB6}"/>
              </a:ext>
            </a:extLst>
          </p:cNvPr>
          <p:cNvSpPr/>
          <p:nvPr/>
        </p:nvSpPr>
        <p:spPr>
          <a:xfrm>
            <a:off x="6195757" y="3456121"/>
            <a:ext cx="1500029" cy="1072837"/>
          </a:xfrm>
          <a:prstGeom prst="ellipse">
            <a:avLst/>
          </a:prstGeom>
          <a:solidFill>
            <a:srgbClr val="0071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Software</a:t>
            </a:r>
          </a:p>
          <a:p>
            <a:pPr algn="ctr"/>
            <a:r>
              <a:rPr lang="en-US" sz="1200"/>
              <a:t>(the app)</a:t>
            </a:r>
            <a:endParaRPr lang="en-AU" sz="11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DFA99B-C7B9-44EF-88BE-4BB56B0AF8EB}"/>
              </a:ext>
            </a:extLst>
          </p:cNvPr>
          <p:cNvSpPr/>
          <p:nvPr/>
        </p:nvSpPr>
        <p:spPr>
          <a:xfrm>
            <a:off x="407960" y="2664161"/>
            <a:ext cx="1500029" cy="1072837"/>
          </a:xfrm>
          <a:prstGeom prst="ellipse">
            <a:avLst/>
          </a:prstGeom>
          <a:solidFill>
            <a:srgbClr val="0071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Hardware</a:t>
            </a:r>
          </a:p>
          <a:p>
            <a:pPr algn="ctr"/>
            <a:r>
              <a:rPr lang="en-US" sz="1400"/>
              <a:t>(the phone)</a:t>
            </a:r>
            <a:endParaRPr lang="en-AU" sz="1200"/>
          </a:p>
        </p:txBody>
      </p: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D2E9C850-D3E1-4CC0-A1A8-C11A61664F83}"/>
              </a:ext>
            </a:extLst>
          </p:cNvPr>
          <p:cNvCxnSpPr>
            <a:cxnSpLocks/>
          </p:cNvCxnSpPr>
          <p:nvPr/>
        </p:nvCxnSpPr>
        <p:spPr>
          <a:xfrm flipV="1">
            <a:off x="1707338" y="1786855"/>
            <a:ext cx="1807650" cy="1401798"/>
          </a:xfrm>
          <a:prstGeom prst="curvedConnector3">
            <a:avLst>
              <a:gd name="adj1" fmla="val 50000"/>
            </a:avLst>
          </a:prstGeom>
          <a:ln w="73025">
            <a:solidFill>
              <a:srgbClr val="0071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9FBB5403-2DA7-4720-9C7D-E31151E37A6B}"/>
              </a:ext>
            </a:extLst>
          </p:cNvPr>
          <p:cNvCxnSpPr>
            <a:cxnSpLocks/>
            <a:stCxn id="18" idx="2"/>
          </p:cNvCxnSpPr>
          <p:nvPr/>
        </p:nvCxnSpPr>
        <p:spPr>
          <a:xfrm rot="10800000" flipV="1">
            <a:off x="5014993" y="3992540"/>
            <a:ext cx="1180764" cy="845138"/>
          </a:xfrm>
          <a:prstGeom prst="curvedConnector3">
            <a:avLst>
              <a:gd name="adj1" fmla="val 50000"/>
            </a:avLst>
          </a:prstGeom>
          <a:ln w="73025">
            <a:solidFill>
              <a:srgbClr val="0071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Classroom">
            <a:extLst>
              <a:ext uri="{FF2B5EF4-FFF2-40B4-BE49-F238E27FC236}">
                <a16:creationId xmlns:a16="http://schemas.microsoft.com/office/drawing/2014/main" id="{7916C6D2-9B62-4FE4-AB46-29B8D3003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62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AA89F-497F-C74B-B4BB-5AA222513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2" y="365126"/>
            <a:ext cx="8752116" cy="1325563"/>
          </a:xfrm>
        </p:spPr>
        <p:txBody>
          <a:bodyPr/>
          <a:lstStyle/>
          <a:p>
            <a:r>
              <a:rPr lang="en-US" b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 you name these digital systems?</a:t>
            </a:r>
          </a:p>
        </p:txBody>
      </p:sp>
      <p:pic>
        <p:nvPicPr>
          <p:cNvPr id="5" name="Graphic 4" descr="Person with idea">
            <a:extLst>
              <a:ext uri="{FF2B5EF4-FFF2-40B4-BE49-F238E27FC236}">
                <a16:creationId xmlns:a16="http://schemas.microsoft.com/office/drawing/2014/main" id="{F66C819B-28F2-7545-B7C5-1F4DA78E1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86890" y="269350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58AFEF-BFA3-1C4F-A1AE-69D795DEAF9F}"/>
              </a:ext>
            </a:extLst>
          </p:cNvPr>
          <p:cNvSpPr txBox="1"/>
          <p:nvPr/>
        </p:nvSpPr>
        <p:spPr>
          <a:xfrm>
            <a:off x="8587323" y="814418"/>
            <a:ext cx="530286" cy="3813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805383-0474-40EC-BD75-38FE5A037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419" y="1815438"/>
            <a:ext cx="5659056" cy="4164711"/>
          </a:xfrm>
          <a:prstGeom prst="rect">
            <a:avLst/>
          </a:prstGeom>
        </p:spPr>
      </p:pic>
      <p:pic>
        <p:nvPicPr>
          <p:cNvPr id="8" name="Picture 7" descr="A close up of a hand holding a cellphone&#10;&#10;Description automatically generated">
            <a:extLst>
              <a:ext uri="{FF2B5EF4-FFF2-40B4-BE49-F238E27FC236}">
                <a16:creationId xmlns:a16="http://schemas.microsoft.com/office/drawing/2014/main" id="{65F5974C-CBAA-724C-8EFF-61717BC506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056" y="1561455"/>
            <a:ext cx="6759185" cy="4506123"/>
          </a:xfrm>
          <a:prstGeom prst="rect">
            <a:avLst/>
          </a:prstGeom>
        </p:spPr>
      </p:pic>
      <p:pic>
        <p:nvPicPr>
          <p:cNvPr id="7" name="Picture 2" descr="Cellphone Phone Call - Free image on Pixabay">
            <a:extLst>
              <a:ext uri="{FF2B5EF4-FFF2-40B4-BE49-F238E27FC236}">
                <a16:creationId xmlns:a16="http://schemas.microsoft.com/office/drawing/2014/main" id="{56FDE692-2038-4808-AB43-52908ECFD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4160">
            <a:off x="1866208" y="1341079"/>
            <a:ext cx="4936079" cy="493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desktop computer monitor sitting on top of a computer&#10;&#10;Description automatically generated">
            <a:extLst>
              <a:ext uri="{FF2B5EF4-FFF2-40B4-BE49-F238E27FC236}">
                <a16:creationId xmlns:a16="http://schemas.microsoft.com/office/drawing/2014/main" id="{D2A7D2C7-9001-4D4E-B93A-854698AE1E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40" y="1515770"/>
            <a:ext cx="5829806" cy="476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2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1DF3DD-1E06-BA4A-90AF-89EBE58B28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2"/>
            <a:ext cx="7772400" cy="3459685"/>
          </a:xfrm>
        </p:spPr>
        <p:txBody>
          <a:bodyPr>
            <a:normAutofit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a digital system:</a:t>
            </a:r>
            <a:b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and hardware</a:t>
            </a:r>
          </a:p>
        </p:txBody>
      </p:sp>
    </p:spTree>
    <p:extLst>
      <p:ext uri="{BB962C8B-B14F-4D97-AF65-F5344CB8AC3E}">
        <p14:creationId xmlns:p14="http://schemas.microsoft.com/office/powerpoint/2010/main" val="84414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1DF3DD-1E06-BA4A-90AF-89EBE58B2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Maps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BA32EA-FDAA-48AC-85E0-0B221D1C2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/>
              <a:t>Go to </a:t>
            </a:r>
            <a:r>
              <a:rPr lang="en-AU">
                <a:hlinkClick r:id="rId3"/>
              </a:rPr>
              <a:t>www.googlemaps.com</a:t>
            </a:r>
            <a:endParaRPr lang="en-AU"/>
          </a:p>
          <a:p>
            <a:pPr marL="0" indent="0">
              <a:buNone/>
            </a:pPr>
            <a:r>
              <a:rPr lang="en-AU"/>
              <a:t>Locate a local park.</a:t>
            </a:r>
          </a:p>
          <a:p>
            <a:pPr marL="0" indent="0">
              <a:buNone/>
            </a:pPr>
            <a:r>
              <a:rPr lang="en-AU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783D23-2426-42CF-A635-7788ECA32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570" y="2954084"/>
            <a:ext cx="6121375" cy="2958345"/>
          </a:xfrm>
          <a:prstGeom prst="rect">
            <a:avLst/>
          </a:prstGeom>
        </p:spPr>
      </p:pic>
      <p:pic>
        <p:nvPicPr>
          <p:cNvPr id="10" name="Graphic 9" descr="Classroom">
            <a:extLst>
              <a:ext uri="{FF2B5EF4-FFF2-40B4-BE49-F238E27FC236}">
                <a16:creationId xmlns:a16="http://schemas.microsoft.com/office/drawing/2014/main" id="{A10004B0-DC69-4C6C-91BB-584BAE658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26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1DF3DD-1E06-BA4A-90AF-89EBE58B2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Maps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BA32EA-FDAA-48AC-85E0-0B221D1C2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/>
              <a:t>Select satellite.</a:t>
            </a:r>
          </a:p>
          <a:p>
            <a:pPr marL="0" indent="0">
              <a:buNone/>
            </a:pPr>
            <a:r>
              <a:rPr lang="en-AU"/>
              <a:t>                          • What has happened to the map?</a:t>
            </a:r>
          </a:p>
          <a:p>
            <a:pPr marL="0" indent="0">
              <a:buNone/>
            </a:pPr>
            <a:r>
              <a:rPr lang="en-AU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783D23-2426-42CF-A635-7788ECA32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570" y="2954084"/>
            <a:ext cx="6121375" cy="2958345"/>
          </a:xfrm>
          <a:prstGeom prst="rect">
            <a:avLst/>
          </a:prstGeom>
        </p:spPr>
      </p:pic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EB9B6FAC-F8F1-48B9-A6D7-8408DF2FE94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93776" y="3367694"/>
            <a:ext cx="3287572" cy="993561"/>
          </a:xfrm>
          <a:prstGeom prst="curvedConnector3">
            <a:avLst>
              <a:gd name="adj1" fmla="val 50000"/>
            </a:avLst>
          </a:prstGeom>
          <a:ln w="73025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assroom">
            <a:extLst>
              <a:ext uri="{FF2B5EF4-FFF2-40B4-BE49-F238E27FC236}">
                <a16:creationId xmlns:a16="http://schemas.microsoft.com/office/drawing/2014/main" id="{D8F85921-E316-418F-BEF4-320BF7F36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75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1DF3DD-1E06-BA4A-90AF-89EBE58B2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Maps – satellite view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BA32EA-FDAA-48AC-85E0-0B221D1C2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77591"/>
            <a:ext cx="7886700" cy="4599372"/>
          </a:xfrm>
        </p:spPr>
        <p:txBody>
          <a:bodyPr/>
          <a:lstStyle/>
          <a:p>
            <a:pPr marL="0" indent="0">
              <a:buNone/>
            </a:pPr>
            <a:r>
              <a:rPr lang="en-AU"/>
              <a:t>Satellite – What is it?</a:t>
            </a:r>
          </a:p>
          <a:p>
            <a:pPr marL="0" indent="0">
              <a:buNone/>
            </a:pPr>
            <a:r>
              <a:rPr lang="en-AU"/>
              <a:t>Discuss with students what a satellite is.</a:t>
            </a:r>
          </a:p>
          <a:p>
            <a:pPr marL="0" indent="0">
              <a:buNone/>
            </a:pPr>
            <a:r>
              <a:rPr lang="en-AU"/>
              <a:t>NASA states that a satellite is a moon, planet or machine that orbits a planet.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B00E11-9073-48DD-9099-1FE377CEC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627" y="3527585"/>
            <a:ext cx="3166083" cy="2477620"/>
          </a:xfrm>
          <a:prstGeom prst="rect">
            <a:avLst/>
          </a:prstGeom>
        </p:spPr>
      </p:pic>
      <p:pic>
        <p:nvPicPr>
          <p:cNvPr id="12" name="Graphic 11" descr="Classroom">
            <a:extLst>
              <a:ext uri="{FF2B5EF4-FFF2-40B4-BE49-F238E27FC236}">
                <a16:creationId xmlns:a16="http://schemas.microsoft.com/office/drawing/2014/main" id="{BAF39944-1F8D-4904-A7FB-AD2EEEB86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464F342-C792-4300-8B2C-8B7573D3C0F0}"/>
              </a:ext>
            </a:extLst>
          </p:cNvPr>
          <p:cNvSpPr/>
          <p:nvPr/>
        </p:nvSpPr>
        <p:spPr>
          <a:xfrm>
            <a:off x="7830925" y="5586054"/>
            <a:ext cx="947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source: </a:t>
            </a:r>
          </a:p>
          <a:p>
            <a:r>
              <a:rPr lang="en-US" sz="90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flickr</a:t>
            </a:r>
            <a:endParaRPr lang="en-AU" sz="900"/>
          </a:p>
        </p:txBody>
      </p:sp>
    </p:spTree>
    <p:extLst>
      <p:ext uri="{BB962C8B-B14F-4D97-AF65-F5344CB8AC3E}">
        <p14:creationId xmlns:p14="http://schemas.microsoft.com/office/powerpoint/2010/main" val="3375284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CARA Document" ma:contentTypeID="0x0101007A9D79ACD8B79D48A9A515D2FD058548008BCE3E307FE30D4ABA1624827A72884B" ma:contentTypeVersion="35" ma:contentTypeDescription="" ma:contentTypeScope="" ma:versionID="f9900f8df1f26929fddf25bf1daec877">
  <xsd:schema xmlns:xsd="http://www.w3.org/2001/XMLSchema" xmlns:xs="http://www.w3.org/2001/XMLSchema" xmlns:p="http://schemas.microsoft.com/office/2006/metadata/properties" xmlns:ns2="0519a28c-16ef-4319-8fb5-3dedc21794e1" xmlns:ns3="45214841-d179-4c24-9a02-a1acd0d71600" xmlns:ns4="6527affb-65bc-488a-a6d2-a176a88021df" xmlns:ns5="e44be4b9-3863-4a40-b4c6-aeb3ef538c55" xmlns:ns6="00b822ae-1626-4f56-b7e6-a65269d74a34" targetNamespace="http://schemas.microsoft.com/office/2006/metadata/properties" ma:root="true" ma:fieldsID="82200108e70374d61309f76237af27cb" ns2:_="" ns3:_="" ns4:_="" ns5:_="" ns6:_="">
    <xsd:import namespace="0519a28c-16ef-4319-8fb5-3dedc21794e1"/>
    <xsd:import namespace="45214841-d179-4c24-9a02-a1acd0d71600"/>
    <xsd:import namespace="6527affb-65bc-488a-a6d2-a176a88021df"/>
    <xsd:import namespace="e44be4b9-3863-4a40-b4c6-aeb3ef538c55"/>
    <xsd:import namespace="00b822ae-1626-4f56-b7e6-a65269d74a34"/>
    <xsd:element name="properties">
      <xsd:complexType>
        <xsd:sequence>
          <xsd:element name="documentManagement">
            <xsd:complexType>
              <xsd:all>
                <xsd:element ref="ns3:l9457d2d0f024b668a15488d0cd85765" minOccurs="0"/>
                <xsd:element ref="ns2:TaxCatchAll" minOccurs="0"/>
                <xsd:element ref="ns2:TaxCatchAllLabel" minOccurs="0"/>
                <xsd:element ref="ns3:p7617a46b5024bd5af959b3036b162ea" minOccurs="0"/>
                <xsd:element ref="ns4:h4cc32ef43a24a1e89c88c0872b4f0b3" minOccurs="0"/>
                <xsd:element ref="ns5:ac_Classification" minOccurs="0"/>
                <xsd:element ref="ns5:ac_documentnumber" minOccurs="0"/>
                <xsd:element ref="ns5:ac_group" minOccurs="0"/>
                <xsd:element ref="ns6:MediaServiceMetadata" minOccurs="0"/>
                <xsd:element ref="ns6:MediaServiceFastMetadata" minOccurs="0"/>
                <xsd:element ref="ns6:MediaServiceDateTaken" minOccurs="0"/>
                <xsd:element ref="ns6:MediaServiceAutoTags" minOccurs="0"/>
                <xsd:element ref="ns6:MediaServiceLocation" minOccurs="0"/>
                <xsd:element ref="ns6:MediaServiceOCR" minOccurs="0"/>
                <xsd:element ref="ns5:SharedWithUsers" minOccurs="0"/>
                <xsd:element ref="ns5:SharedWithDetails" minOccurs="0"/>
                <xsd:element ref="ns6:MediaServiceGenerationTime" minOccurs="0"/>
                <xsd:element ref="ns6:MediaServiceEventHashCode" minOccurs="0"/>
                <xsd:element ref="ns2:RevIMUniqueID" minOccurs="0"/>
                <xsd:element ref="ns6:MediaServiceAutoKeyPoints" minOccurs="0"/>
                <xsd:element ref="ns6:MediaServiceKeyPoints" minOccurs="0"/>
                <xsd:element ref="ns6:MediaLengthInSeconds" minOccurs="0"/>
                <xsd:element ref="ns6:lcf76f155ced4ddcb4097134ff3c332f" minOccurs="0"/>
                <xsd:element ref="ns6:MediaServiceObjectDetectorVersions" minOccurs="0"/>
                <xsd:element ref="ns6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19a28c-16ef-4319-8fb5-3dedc21794e1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hidden="true" ma:list="{10a3057e-fbb7-4ded-bcc7-4b1346aab52b}" ma:internalName="TaxCatchAll" ma:showField="CatchAllData" ma:web="0519a28c-16ef-4319-8fb5-3dedc21794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10a3057e-fbb7-4ded-bcc7-4b1346aab52b}" ma:internalName="TaxCatchAllLabel" ma:readOnly="true" ma:showField="CatchAllDataLabel" ma:web="0519a28c-16ef-4319-8fb5-3dedc21794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RevIMUniqueID" ma:index="31" nillable="true" ma:displayName="Document Number" ma:internalName="RevIMUniqueID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214841-d179-4c24-9a02-a1acd0d71600" elementFormDefault="qualified">
    <xsd:import namespace="http://schemas.microsoft.com/office/2006/documentManagement/types"/>
    <xsd:import namespace="http://schemas.microsoft.com/office/infopath/2007/PartnerControls"/>
    <xsd:element name="l9457d2d0f024b668a15488d0cd85765" ma:index="8" ma:taxonomy="true" ma:internalName="l9457d2d0f024b668a15488d0cd85765" ma:taxonomyFieldName="ac_documenttype" ma:displayName="Document Type" ma:default="" ma:fieldId="{59457d2d-0f02-4b66-8a15-488d0cd85765}" ma:sspId="13422630-9eec-4f54-8260-f622dc549660" ma:termSetId="4d94a6a9-32d8-4602-abc1-58a3e66b06f6" ma:anchorId="e31384e8-a607-4a02-aa38-6732998f0d8e" ma:open="false" ma:isKeyword="false">
      <xsd:complexType>
        <xsd:sequence>
          <xsd:element ref="pc:Terms" minOccurs="0" maxOccurs="1"/>
        </xsd:sequence>
      </xsd:complexType>
    </xsd:element>
    <xsd:element name="p7617a46b5024bd5af959b3036b162ea" ma:index="12" ma:taxonomy="true" ma:internalName="p7617a46b5024bd5af959b3036b162ea" ma:taxonomyFieldName="ac_Activity" ma:displayName="Activity" ma:default="" ma:fieldId="{97617a46-b502-4bd5-af95-9b3036b162ea}" ma:sspId="13422630-9eec-4f54-8260-f622dc549660" ma:termSetId="4d94a6a9-32d8-4602-abc1-58a3e66b06f6" ma:anchorId="d766b358-8515-4dad-b99d-e3bdb73f13c1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27affb-65bc-488a-a6d2-a176a88021df" elementFormDefault="qualified">
    <xsd:import namespace="http://schemas.microsoft.com/office/2006/documentManagement/types"/>
    <xsd:import namespace="http://schemas.microsoft.com/office/infopath/2007/PartnerControls"/>
    <xsd:element name="h4cc32ef43a24a1e89c88c0872b4f0b3" ma:index="15" nillable="true" ma:taxonomy="true" ma:internalName="h4cc32ef43a24a1e89c88c0872b4f0b3" ma:taxonomyFieldName="ac_keywords" ma:displayName="Keyword" ma:default="" ma:fieldId="{14cc32ef-43a2-4a1e-89c8-8c0872b4f0b3}" ma:sspId="13422630-9eec-4f54-8260-f622dc549660" ma:termSetId="4d94a6a9-32d8-4602-abc1-58a3e66b06f6" ma:anchorId="9530fc1f-8efa-4429-95e1-c7881984da16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4be4b9-3863-4a40-b4c6-aeb3ef538c55" elementFormDefault="qualified">
    <xsd:import namespace="http://schemas.microsoft.com/office/2006/documentManagement/types"/>
    <xsd:import namespace="http://schemas.microsoft.com/office/infopath/2007/PartnerControls"/>
    <xsd:element name="ac_Classification" ma:index="17" nillable="true" ma:displayName="Classification" ma:hidden="true" ma:internalName="ac_Classification" ma:readOnly="false">
      <xsd:simpleType>
        <xsd:restriction base="dms:Text">
          <xsd:maxLength value="255"/>
        </xsd:restriction>
      </xsd:simpleType>
    </xsd:element>
    <xsd:element name="ac_documentnumber" ma:index="18" nillable="true" ma:displayName="Document Number" ma:hidden="true" ma:internalName="ac_documentnumber" ma:readOnly="false">
      <xsd:simpleType>
        <xsd:restriction base="dms:Text">
          <xsd:maxLength value="255"/>
        </xsd:restriction>
      </xsd:simpleType>
    </xsd:element>
    <xsd:element name="ac_group" ma:index="19" nillable="true" ma:displayName="Group" ma:hidden="true" ma:internalName="ac_group" ma:readOnly="false">
      <xsd:simpleType>
        <xsd:restriction base="dms:Text">
          <xsd:maxLength value="255"/>
        </xsd:restriction>
      </xsd:simpleType>
    </xsd:element>
    <xsd:element name="SharedWithUsers" ma:index="2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b822ae-1626-4f56-b7e6-a65269d74a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4" nillable="true" ma:displayName="Tags" ma:internalName="MediaServiceAutoTags" ma:readOnly="true">
      <xsd:simpleType>
        <xsd:restriction base="dms:Text"/>
      </xsd:simpleType>
    </xsd:element>
    <xsd:element name="MediaServiceLocation" ma:index="25" nillable="true" ma:displayName="Location" ma:internalName="MediaServiceLocation" ma:readOnly="true">
      <xsd:simpleType>
        <xsd:restriction base="dms:Text"/>
      </xsd:simpleType>
    </xsd:element>
    <xsd:element name="MediaServiceOCR" ma:index="2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3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6" nillable="true" ma:taxonomy="true" ma:internalName="lcf76f155ced4ddcb4097134ff3c332f" ma:taxonomyFieldName="MediaServiceImageTags" ma:displayName="Image Tags" ma:readOnly="false" ma:fieldId="{5cf76f15-5ced-4ddc-b409-7134ff3c332f}" ma:taxonomyMulti="true" ma:sspId="13422630-9eec-4f54-8260-f622dc54966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7617a46b5024bd5af959b3036b162ea xmlns="45214841-d179-4c24-9a02-a1acd0d71600">
      <Terms xmlns="http://schemas.microsoft.com/office/infopath/2007/PartnerControls">
        <TermInfo xmlns="http://schemas.microsoft.com/office/infopath/2007/PartnerControls">
          <TermName xmlns="http://schemas.microsoft.com/office/infopath/2007/PartnerControls">Curriculum support</TermName>
          <TermId xmlns="http://schemas.microsoft.com/office/infopath/2007/PartnerControls">62de08b3-b420-475d-bc2c-29c9ae550e61</TermId>
        </TermInfo>
      </Terms>
    </p7617a46b5024bd5af959b3036b162ea>
    <l9457d2d0f024b668a15488d0cd85765 xmlns="45214841-d179-4c24-9a02-a1acd0d71600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2449dc3b-7d4a-4aea-be16-9c5d44e0f585</TermId>
        </TermInfo>
      </Terms>
    </l9457d2d0f024b668a15488d0cd85765>
    <TaxCatchAll xmlns="0519a28c-16ef-4319-8fb5-3dedc21794e1">
      <Value>100</Value>
      <Value>66</Value>
    </TaxCatchAll>
    <ac_group xmlns="e44be4b9-3863-4a40-b4c6-aeb3ef538c55" xsi:nil="true"/>
    <ac_Classification xmlns="e44be4b9-3863-4a40-b4c6-aeb3ef538c55">ACARA_62021</ac_Classification>
    <h4cc32ef43a24a1e89c88c0872b4f0b3 xmlns="6527affb-65bc-488a-a6d2-a176a88021df">
      <Terms xmlns="http://schemas.microsoft.com/office/infopath/2007/PartnerControls"/>
    </h4cc32ef43a24a1e89c88c0872b4f0b3>
    <ac_documentnumber xmlns="e44be4b9-3863-4a40-b4c6-aeb3ef538c55" xsi:nil="true"/>
    <lcf76f155ced4ddcb4097134ff3c332f xmlns="00b822ae-1626-4f56-b7e6-a65269d74a3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23D99A8-639A-4AF1-935E-2CCF19ED88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D0F622-4C1B-4C3D-9134-5A78EAC5B474}"/>
</file>

<file path=customXml/itemProps3.xml><?xml version="1.0" encoding="utf-8"?>
<ds:datastoreItem xmlns:ds="http://schemas.openxmlformats.org/officeDocument/2006/customXml" ds:itemID="{D48FB6A4-7510-4064-9502-D5478626F2E9}">
  <ds:schemaRefs>
    <ds:schemaRef ds:uri="http://purl.org/dc/dcmitype/"/>
    <ds:schemaRef ds:uri="0519a28c-16ef-4319-8fb5-3dedc21794e1"/>
    <ds:schemaRef ds:uri="e44be4b9-3863-4a40-b4c6-aeb3ef538c55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0b22dc32-6b41-49f8-9a55-b9caf6102321"/>
    <ds:schemaRef ds:uri="6527affb-65bc-488a-a6d2-a176a88021df"/>
    <ds:schemaRef ds:uri="45214841-d179-4c24-9a02-a1acd0d7160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1840</Words>
  <Application>Microsoft Macintosh PowerPoint</Application>
  <PresentationFormat>On-screen Show (4:3)</PresentationFormat>
  <Paragraphs>215</Paragraphs>
  <Slides>27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Roboto</vt:lpstr>
      <vt:lpstr>Times New Roman</vt:lpstr>
      <vt:lpstr>Office Theme</vt:lpstr>
      <vt:lpstr>Digital systems</vt:lpstr>
      <vt:lpstr>What is a digital system?</vt:lpstr>
      <vt:lpstr>More digital systems</vt:lpstr>
      <vt:lpstr>More digital systems</vt:lpstr>
      <vt:lpstr>Can you name these digital systems?</vt:lpstr>
      <vt:lpstr>Using a digital system:  Software and hardware</vt:lpstr>
      <vt:lpstr>Google Maps</vt:lpstr>
      <vt:lpstr>Google Maps</vt:lpstr>
      <vt:lpstr>Google Maps – satellite view</vt:lpstr>
      <vt:lpstr>Google Maps</vt:lpstr>
      <vt:lpstr>Google Maps</vt:lpstr>
      <vt:lpstr>Google Maps</vt:lpstr>
      <vt:lpstr>Google Maps</vt:lpstr>
      <vt:lpstr>Google Maps</vt:lpstr>
      <vt:lpstr>Can you name these types  of maps?</vt:lpstr>
      <vt:lpstr>ScribbleMaps</vt:lpstr>
      <vt:lpstr>ScribbleMaps</vt:lpstr>
      <vt:lpstr>ScribbleMaps</vt:lpstr>
      <vt:lpstr>ScribbleMaps</vt:lpstr>
      <vt:lpstr>ScribbleMaps activity</vt:lpstr>
      <vt:lpstr>ScribbleMaps activity</vt:lpstr>
      <vt:lpstr>ScribbleMaps activity</vt:lpstr>
      <vt:lpstr>ScribbleMaps activity summary</vt:lpstr>
      <vt:lpstr>ScribbleMaps activity</vt:lpstr>
      <vt:lpstr>Group task – compare data</vt:lpstr>
      <vt:lpstr>Digital assessment portfolio</vt:lpstr>
      <vt:lpstr>Purposeful audience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Poole, Deanne</dc:creator>
  <cp:lastModifiedBy>Atkins, Sarah</cp:lastModifiedBy>
  <cp:revision>2</cp:revision>
  <dcterms:created xsi:type="dcterms:W3CDTF">2020-08-05T06:48:43Z</dcterms:created>
  <dcterms:modified xsi:type="dcterms:W3CDTF">2021-12-03T03:39:34Z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13c403f-62ba-48c5-b221-2519db7cca50_Enabled">
    <vt:lpwstr>true</vt:lpwstr>
  </property>
  <property fmtid="{D5CDD505-2E9C-101B-9397-08002B2CF9AE}" pid="3" name="MSIP_Label_513c403f-62ba-48c5-b221-2519db7cca50_SetDate">
    <vt:lpwstr>2020-08-05T06:48:43Z</vt:lpwstr>
  </property>
  <property fmtid="{D5CDD505-2E9C-101B-9397-08002B2CF9AE}" pid="4" name="MSIP_Label_513c403f-62ba-48c5-b221-2519db7cca50_Method">
    <vt:lpwstr>Standard</vt:lpwstr>
  </property>
  <property fmtid="{D5CDD505-2E9C-101B-9397-08002B2CF9AE}" pid="5" name="MSIP_Label_513c403f-62ba-48c5-b221-2519db7cca50_Name">
    <vt:lpwstr>OFFICIAL</vt:lpwstr>
  </property>
  <property fmtid="{D5CDD505-2E9C-101B-9397-08002B2CF9AE}" pid="6" name="MSIP_Label_513c403f-62ba-48c5-b221-2519db7cca50_SiteId">
    <vt:lpwstr>6cf76a3a-a824-4270-9200-3d71673ec678</vt:lpwstr>
  </property>
  <property fmtid="{D5CDD505-2E9C-101B-9397-08002B2CF9AE}" pid="7" name="MSIP_Label_513c403f-62ba-48c5-b221-2519db7cca50_ActionId">
    <vt:lpwstr>a411e5c9-0040-415f-962b-a45feef02d6f</vt:lpwstr>
  </property>
  <property fmtid="{D5CDD505-2E9C-101B-9397-08002B2CF9AE}" pid="8" name="MSIP_Label_513c403f-62ba-48c5-b221-2519db7cca50_ContentBits">
    <vt:lpwstr>1</vt:lpwstr>
  </property>
  <property fmtid="{D5CDD505-2E9C-101B-9397-08002B2CF9AE}" pid="9" name="ClassificationContentMarkingHeaderLocations">
    <vt:lpwstr>Office Theme:8</vt:lpwstr>
  </property>
  <property fmtid="{D5CDD505-2E9C-101B-9397-08002B2CF9AE}" pid="10" name="ClassificationContentMarkingHeaderText">
    <vt:lpwstr>OFFICIAL</vt:lpwstr>
  </property>
  <property fmtid="{D5CDD505-2E9C-101B-9397-08002B2CF9AE}" pid="11" name="ContentTypeId">
    <vt:lpwstr>0x0101007A9D79ACD8B79D48A9A515D2FD058548008BCE3E307FE30D4ABA1624827A72884B</vt:lpwstr>
  </property>
  <property fmtid="{D5CDD505-2E9C-101B-9397-08002B2CF9AE}" pid="12" name="gb844606043843ca85709e79ee8bdc4e">
    <vt:lpwstr/>
  </property>
  <property fmtid="{D5CDD505-2E9C-101B-9397-08002B2CF9AE}" pid="13" name="ac_keywords">
    <vt:lpwstr/>
  </property>
  <property fmtid="{D5CDD505-2E9C-101B-9397-08002B2CF9AE}" pid="14" name="ac_projectphase">
    <vt:lpwstr/>
  </property>
  <property fmtid="{D5CDD505-2E9C-101B-9397-08002B2CF9AE}" pid="15" name="ac_documenttype">
    <vt:lpwstr>100;#Presentation|2449dc3b-7d4a-4aea-be16-9c5d44e0f585</vt:lpwstr>
  </property>
  <property fmtid="{D5CDD505-2E9C-101B-9397-08002B2CF9AE}" pid="16" name="ac_Activity">
    <vt:lpwstr>66;#Curriculum support|62de08b3-b420-475d-bc2c-29c9ae550e61</vt:lpwstr>
  </property>
  <property fmtid="{D5CDD505-2E9C-101B-9397-08002B2CF9AE}" pid="17" name="MediaServiceImageTags">
    <vt:lpwstr/>
  </property>
</Properties>
</file>